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tiff" ContentType="image/tiff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94" r:id="rId2"/>
    <p:sldId id="295" r:id="rId3"/>
    <p:sldId id="298" r:id="rId4"/>
    <p:sldId id="314" r:id="rId5"/>
    <p:sldId id="312" r:id="rId6"/>
    <p:sldId id="299" r:id="rId7"/>
    <p:sldId id="300" r:id="rId8"/>
    <p:sldId id="301" r:id="rId9"/>
    <p:sldId id="302" r:id="rId10"/>
    <p:sldId id="303" r:id="rId11"/>
    <p:sldId id="304" r:id="rId12"/>
    <p:sldId id="305" r:id="rId13"/>
    <p:sldId id="306" r:id="rId14"/>
    <p:sldId id="307" r:id="rId15"/>
    <p:sldId id="316" r:id="rId16"/>
    <p:sldId id="315" r:id="rId17"/>
    <p:sldId id="311" r:id="rId18"/>
  </p:sldIdLst>
  <p:sldSz cx="9144000" cy="6858000" type="screen4x3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athinka Leyhr" initials="KL" lastIdx="2" clrIdx="0">
    <p:extLst>
      <p:ext uri="{19B8F6BF-5375-455C-9EA6-DF929625EA0E}">
        <p15:presenceInfo xmlns:p15="http://schemas.microsoft.com/office/powerpoint/2012/main" userId="S-1-5-21-2571114363-2879504560-3631255149-2631" providerId="AD"/>
      </p:ext>
    </p:extLst>
  </p:cmAuthor>
  <p:cmAuthor id="2" name="Anita Omercevic" initials="AO" lastIdx="24" clrIdx="1">
    <p:extLst>
      <p:ext uri="{19B8F6BF-5375-455C-9EA6-DF929625EA0E}">
        <p15:presenceInfo xmlns:p15="http://schemas.microsoft.com/office/powerpoint/2012/main" userId="S-1-5-21-2571114363-2879504560-3631255149-2633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77588"/>
    <a:srgbClr val="003399"/>
    <a:srgbClr val="9FAEE5"/>
    <a:srgbClr val="70A0FF"/>
    <a:srgbClr val="297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Keine Formatvorlage, kein Raster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660"/>
  </p:normalViewPr>
  <p:slideViewPr>
    <p:cSldViewPr snapToGrid="0">
      <p:cViewPr varScale="1">
        <p:scale>
          <a:sx n="108" d="100"/>
          <a:sy n="108" d="100"/>
        </p:scale>
        <p:origin x="1686" y="138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C0DEACC-A7AD-4F6F-A173-8642ABE45458}" type="datetimeFigureOut">
              <a:rPr lang="de-DE" smtClean="0"/>
              <a:t>11.07.2017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9130E5-4ADD-49AF-B344-CAE75FEFAFBB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754869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265668" y="1122363"/>
            <a:ext cx="7772400" cy="2387600"/>
          </a:xfrm>
        </p:spPr>
        <p:txBody>
          <a:bodyPr anchor="b">
            <a:normAutofit/>
          </a:bodyPr>
          <a:lstStyle>
            <a:lvl1pPr algn="ctr">
              <a:lnSpc>
                <a:spcPct val="100000"/>
              </a:lnSpc>
              <a:buFontTx/>
              <a:buNone/>
              <a:defRPr sz="3600" baseline="0"/>
            </a:lvl1pPr>
          </a:lstStyle>
          <a:p>
            <a:r>
              <a:rPr lang="de-DE" dirty="0"/>
              <a:t>Title / </a:t>
            </a:r>
            <a:r>
              <a:rPr lang="de-DE" dirty="0" err="1"/>
              <a:t>Subject</a:t>
            </a:r>
            <a:r>
              <a:rPr lang="de-DE" dirty="0"/>
              <a:t> / Event </a:t>
            </a:r>
            <a:br>
              <a:rPr lang="de-DE" dirty="0"/>
            </a:br>
            <a:r>
              <a:rPr lang="de-DE" dirty="0"/>
              <a:t>Segoe UI 36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265667" y="3602038"/>
            <a:ext cx="8614721" cy="1655762"/>
          </a:xfrm>
        </p:spPr>
        <p:txBody>
          <a:bodyPr/>
          <a:lstStyle>
            <a:lvl1pPr marL="0" indent="0" algn="l">
              <a:buFontTx/>
              <a:buNone/>
              <a:defRPr sz="2400" baseline="0">
                <a:solidFill>
                  <a:schemeClr val="accent5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>
              <a:lnSpc>
                <a:spcPct val="170000"/>
              </a:lnSpc>
            </a:pPr>
            <a:r>
              <a:rPr lang="de-DE" sz="2400" dirty="0" err="1">
                <a:ea typeface="Verdana" panose="020B0604030504040204" pitchFamily="34" charset="0"/>
              </a:rPr>
              <a:t>Transdanube.Pearls</a:t>
            </a:r>
            <a:r>
              <a:rPr lang="de-DE" sz="2400" dirty="0">
                <a:ea typeface="Verdana" panose="020B0604030504040204" pitchFamily="34" charset="0"/>
              </a:rPr>
              <a:t> Event Title | Place, Date | WP </a:t>
            </a:r>
            <a:r>
              <a:rPr lang="de-DE" sz="2400" dirty="0" err="1">
                <a:ea typeface="Verdana" panose="020B0604030504040204" pitchFamily="34" charset="0"/>
              </a:rPr>
              <a:t>No</a:t>
            </a:r>
            <a:r>
              <a:rPr lang="de-DE" sz="2400" dirty="0">
                <a:ea typeface="Verdana" panose="020B0604030504040204" pitchFamily="34" charset="0"/>
              </a:rPr>
              <a:t>.</a:t>
            </a:r>
          </a:p>
          <a:p>
            <a:pPr>
              <a:lnSpc>
                <a:spcPct val="170000"/>
              </a:lnSpc>
            </a:pPr>
            <a:r>
              <a:rPr lang="de-DE" sz="2400" dirty="0" err="1">
                <a:ea typeface="Verdana" panose="020B0604030504040204" pitchFamily="34" charset="0"/>
              </a:rPr>
              <a:t>Role</a:t>
            </a:r>
            <a:r>
              <a:rPr lang="de-DE" sz="2400" dirty="0">
                <a:ea typeface="Verdana" panose="020B0604030504040204" pitchFamily="34" charset="0"/>
              </a:rPr>
              <a:t> (Project Partner, WP Lead | Name | </a:t>
            </a:r>
            <a:r>
              <a:rPr lang="de-DE" sz="2400" dirty="0" err="1">
                <a:ea typeface="Verdana" panose="020B0604030504040204" pitchFamily="34" charset="0"/>
              </a:rPr>
              <a:t>Organization</a:t>
            </a:r>
            <a:r>
              <a:rPr lang="de-DE" sz="2400" dirty="0">
                <a:ea typeface="Verdana" panose="020B0604030504040204" pitchFamily="34" charset="0"/>
              </a:rPr>
              <a:t> </a:t>
            </a:r>
            <a:r>
              <a:rPr lang="de-DE" sz="2400" dirty="0" err="1">
                <a:ea typeface="Verdana" panose="020B0604030504040204" pitchFamily="34" charset="0"/>
              </a:rPr>
              <a:t>Acronym</a:t>
            </a:r>
            <a:endParaRPr lang="de-DE" sz="2400" dirty="0">
              <a:ea typeface="Verdana" panose="020B060403050404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39399" y="6389305"/>
            <a:ext cx="5475651" cy="365125"/>
          </a:xfrm>
        </p:spPr>
        <p:txBody>
          <a:bodyPr/>
          <a:lstStyle>
            <a:lvl1pPr algn="l">
              <a:defRPr/>
            </a:lvl1pPr>
          </a:lstStyle>
          <a:p>
            <a:r>
              <a:rPr lang="de-DE"/>
              <a:t>http://www.interreg-danube.eu/approved-projects/transdanube-pearls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99140" y="6389303"/>
            <a:ext cx="2057400" cy="365125"/>
          </a:xfrm>
        </p:spPr>
        <p:txBody>
          <a:bodyPr/>
          <a:lstStyle/>
          <a:p>
            <a:fld id="{364C1561-1EA9-4E29-91B1-08CB51930673}" type="slidenum">
              <a:rPr lang="de-DE" smtClean="0"/>
              <a:t>‹#›</a:t>
            </a:fld>
            <a:endParaRPr lang="de-DE" dirty="0"/>
          </a:p>
        </p:txBody>
      </p:sp>
      <p:sp>
        <p:nvSpPr>
          <p:cNvPr id="7" name="Bildplatzhalter 16"/>
          <p:cNvSpPr>
            <a:spLocks noGrp="1"/>
          </p:cNvSpPr>
          <p:nvPr>
            <p:ph type="pic" sz="quarter" idx="13" hasCustomPrompt="1"/>
          </p:nvPr>
        </p:nvSpPr>
        <p:spPr>
          <a:xfrm>
            <a:off x="265668" y="5459413"/>
            <a:ext cx="1892300" cy="785812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de-AT" dirty="0"/>
              <a:t>Logo</a:t>
            </a:r>
          </a:p>
        </p:txBody>
      </p:sp>
    </p:spTree>
    <p:extLst>
      <p:ext uri="{BB962C8B-B14F-4D97-AF65-F5344CB8AC3E}">
        <p14:creationId xmlns:p14="http://schemas.microsoft.com/office/powerpoint/2010/main" val="36817222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63590" y="991201"/>
            <a:ext cx="5774745" cy="837598"/>
          </a:xfrm>
        </p:spPr>
        <p:txBody>
          <a:bodyPr>
            <a:noAutofit/>
          </a:bodyPr>
          <a:lstStyle>
            <a:lvl1pPr>
              <a:defRPr sz="2800" baseline="0"/>
            </a:lvl1pPr>
          </a:lstStyle>
          <a:p>
            <a:r>
              <a:rPr lang="de-DE" dirty="0"/>
              <a:t>Title / </a:t>
            </a:r>
            <a:r>
              <a:rPr lang="de-DE" dirty="0" err="1"/>
              <a:t>Subject</a:t>
            </a:r>
            <a:r>
              <a:rPr lang="de-DE" dirty="0"/>
              <a:t> (Segoe UI 28)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39399" y="6389303"/>
            <a:ext cx="5475651" cy="365125"/>
          </a:xfrm>
        </p:spPr>
        <p:txBody>
          <a:bodyPr/>
          <a:lstStyle>
            <a:lvl1pPr algn="l">
              <a:defRPr/>
            </a:lvl1pPr>
          </a:lstStyle>
          <a:p>
            <a:r>
              <a:rPr lang="de-DE" dirty="0"/>
              <a:t>http://www.interreg-danube.eu/approved-projects/transdanube-pearls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99140" y="6389303"/>
            <a:ext cx="2057400" cy="365125"/>
          </a:xfrm>
        </p:spPr>
        <p:txBody>
          <a:bodyPr/>
          <a:lstStyle/>
          <a:p>
            <a:fld id="{364C1561-1EA9-4E29-91B1-08CB51930673}" type="slidenum">
              <a:rPr lang="de-DE" smtClean="0"/>
              <a:t>‹#›</a:t>
            </a:fld>
            <a:endParaRPr lang="de-DE"/>
          </a:p>
        </p:txBody>
      </p:sp>
      <p:sp>
        <p:nvSpPr>
          <p:cNvPr id="3" name="Textfeld 2"/>
          <p:cNvSpPr txBox="1"/>
          <p:nvPr userDrawn="1"/>
        </p:nvSpPr>
        <p:spPr>
          <a:xfrm>
            <a:off x="263590" y="2125363"/>
            <a:ext cx="861679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de-DE" sz="2400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de-DE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9" name="Inhaltsplatzhalter 8"/>
          <p:cNvSpPr>
            <a:spLocks noGrp="1"/>
          </p:cNvSpPr>
          <p:nvPr>
            <p:ph sz="quarter" idx="13"/>
          </p:nvPr>
        </p:nvSpPr>
        <p:spPr>
          <a:xfrm>
            <a:off x="263525" y="1961033"/>
            <a:ext cx="8293100" cy="4241800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3366413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de-DE" dirty="0"/>
              <a:t>Title/</a:t>
            </a:r>
            <a:r>
              <a:rPr lang="de-DE" dirty="0" err="1"/>
              <a:t>Subject</a:t>
            </a:r>
            <a:r>
              <a:rPr lang="de-DE" dirty="0"/>
              <a:t> (Segoe UI 28)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60454" y="1957433"/>
            <a:ext cx="3886200" cy="4351338"/>
          </a:xfrm>
        </p:spPr>
        <p:txBody>
          <a:bodyPr/>
          <a:lstStyle>
            <a:lvl1pPr>
              <a:lnSpc>
                <a:spcPct val="100000"/>
              </a:lnSpc>
              <a:buFontTx/>
              <a:buNone/>
              <a:defRPr/>
            </a:lvl1pPr>
            <a:lvl2pPr marL="685800" indent="-228600">
              <a:lnSpc>
                <a:spcPct val="150000"/>
              </a:lnSpc>
              <a:buFont typeface="Wingdings" panose="05000000000000000000" pitchFamily="2" charset="2"/>
              <a:buChar char="v"/>
              <a:defRPr/>
            </a:lvl2pPr>
          </a:lstStyle>
          <a:p>
            <a:pPr lvl="0"/>
            <a:r>
              <a:rPr lang="de-DE" dirty="0"/>
              <a:t>Formatvorlagen des Textmasters bearbeiten</a:t>
            </a:r>
          </a:p>
          <a:p>
            <a:pPr lvl="0"/>
            <a:r>
              <a:rPr lang="de-DE" dirty="0"/>
              <a:t>		</a:t>
            </a:r>
          </a:p>
          <a:p>
            <a:pPr lvl="0"/>
            <a:r>
              <a:rPr lang="de-DE" dirty="0"/>
              <a:t>	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50205" y="1957433"/>
            <a:ext cx="3886200" cy="4351338"/>
          </a:xfrm>
        </p:spPr>
        <p:txBody>
          <a:bodyPr/>
          <a:lstStyle>
            <a:lvl1pPr>
              <a:lnSpc>
                <a:spcPct val="100000"/>
              </a:lnSpc>
              <a:buFontTx/>
              <a:buNone/>
              <a:defRPr/>
            </a:lvl1pPr>
            <a:lvl2pPr marL="685800" indent="-228600">
              <a:lnSpc>
                <a:spcPct val="150000"/>
              </a:lnSpc>
              <a:buFont typeface="Wingdings" panose="05000000000000000000" pitchFamily="2" charset="2"/>
              <a:buChar char="v"/>
              <a:defRPr/>
            </a:lvl2pPr>
          </a:lstStyle>
          <a:p>
            <a:pPr lvl="0"/>
            <a:r>
              <a:rPr lang="de-DE" dirty="0"/>
              <a:t>Formatvorlagen des Textmasters bearbeiten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39399" y="6389303"/>
            <a:ext cx="5475651" cy="365125"/>
          </a:xfrm>
        </p:spPr>
        <p:txBody>
          <a:bodyPr/>
          <a:lstStyle>
            <a:lvl1pPr algn="l">
              <a:defRPr/>
            </a:lvl1pPr>
          </a:lstStyle>
          <a:p>
            <a:r>
              <a:rPr lang="de-DE"/>
              <a:t>http://www.interreg-danube.eu/approved-projects/transdanube-pearls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99140" y="6389303"/>
            <a:ext cx="2057400" cy="365125"/>
          </a:xfrm>
        </p:spPr>
        <p:txBody>
          <a:bodyPr/>
          <a:lstStyle/>
          <a:p>
            <a:fld id="{364C1561-1EA9-4E29-91B1-08CB51930673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751312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aseline="0"/>
            </a:lvl1pPr>
          </a:lstStyle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639399" y="6389303"/>
            <a:ext cx="5475651" cy="365125"/>
          </a:xfrm>
        </p:spPr>
        <p:txBody>
          <a:bodyPr/>
          <a:lstStyle>
            <a:lvl1pPr algn="l">
              <a:defRPr/>
            </a:lvl1pPr>
          </a:lstStyle>
          <a:p>
            <a:r>
              <a:rPr lang="de-DE"/>
              <a:t>http://www.interreg-danube.eu/approved-projects/transdanube-pearls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99140" y="6389303"/>
            <a:ext cx="2057400" cy="365125"/>
          </a:xfrm>
        </p:spPr>
        <p:txBody>
          <a:bodyPr/>
          <a:lstStyle/>
          <a:p>
            <a:fld id="{364C1561-1EA9-4E29-91B1-08CB51930673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191701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40164" y="6389303"/>
            <a:ext cx="5474122" cy="365125"/>
          </a:xfrm>
        </p:spPr>
        <p:txBody>
          <a:bodyPr/>
          <a:lstStyle>
            <a:lvl1pPr algn="l">
              <a:defRPr/>
            </a:lvl1pPr>
          </a:lstStyle>
          <a:p>
            <a:r>
              <a:rPr lang="de-DE"/>
              <a:t>http://www.interreg-danube.eu/approved-projects/transdanube-pearls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499427" y="6389303"/>
            <a:ext cx="2056826" cy="365125"/>
          </a:xfrm>
        </p:spPr>
        <p:txBody>
          <a:bodyPr/>
          <a:lstStyle/>
          <a:p>
            <a:fld id="{364C1561-1EA9-4E29-91B1-08CB51930673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040888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/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4022"/>
            <a:ext cx="9144000" cy="2161032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63587" y="991203"/>
            <a:ext cx="5774745" cy="8375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dirty="0"/>
              <a:t>Title/</a:t>
            </a:r>
            <a:r>
              <a:rPr lang="de-DE" dirty="0" err="1"/>
              <a:t>Subject</a:t>
            </a:r>
            <a:r>
              <a:rPr lang="de-DE" dirty="0"/>
              <a:t> (Segoe UI 28)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0452" y="1960299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dirty="0"/>
              <a:t>First Level</a:t>
            </a:r>
          </a:p>
          <a:p>
            <a:pPr lvl="1"/>
            <a:r>
              <a:rPr lang="de-DE" dirty="0"/>
              <a:t>Second Level</a:t>
            </a:r>
          </a:p>
          <a:p>
            <a:pPr lvl="2"/>
            <a:r>
              <a:rPr lang="de-DE" dirty="0"/>
              <a:t>Third Level</a:t>
            </a:r>
          </a:p>
          <a:p>
            <a:pPr lvl="3"/>
            <a:r>
              <a:rPr lang="de-DE" dirty="0" err="1"/>
              <a:t>Fourth</a:t>
            </a:r>
            <a:r>
              <a:rPr lang="de-DE" dirty="0"/>
              <a:t> Level </a:t>
            </a:r>
          </a:p>
          <a:p>
            <a:pPr lvl="4"/>
            <a:r>
              <a:rPr lang="de-DE" dirty="0" err="1">
                <a:latin typeface="+mj-lt"/>
              </a:rPr>
              <a:t>Fifth</a:t>
            </a:r>
            <a:r>
              <a:rPr lang="de-DE" dirty="0">
                <a:latin typeface="+mj-lt"/>
              </a:rPr>
              <a:t> Level</a:t>
            </a:r>
          </a:p>
          <a:p>
            <a:pPr lvl="5"/>
            <a:r>
              <a:rPr lang="de-DE" dirty="0" err="1">
                <a:latin typeface="+mj-lt"/>
              </a:rPr>
              <a:t>Sixth</a:t>
            </a:r>
            <a:r>
              <a:rPr lang="de-DE" dirty="0">
                <a:latin typeface="+mj-lt"/>
              </a:rPr>
              <a:t> Level </a:t>
            </a:r>
            <a:r>
              <a:rPr lang="de-DE" dirty="0"/>
              <a:t>	</a:t>
            </a:r>
          </a:p>
          <a:p>
            <a:pPr lvl="6"/>
            <a:r>
              <a:rPr lang="de-DE" dirty="0" err="1"/>
              <a:t>Seventh</a:t>
            </a:r>
            <a:r>
              <a:rPr lang="de-DE" dirty="0"/>
              <a:t> Level </a:t>
            </a:r>
          </a:p>
          <a:p>
            <a:pPr lvl="7"/>
            <a:r>
              <a:rPr lang="de-DE" dirty="0" err="1"/>
              <a:t>Eigth</a:t>
            </a:r>
            <a:r>
              <a:rPr lang="de-DE" dirty="0"/>
              <a:t> Level 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39399" y="6488159"/>
            <a:ext cx="547565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pPr algn="l"/>
            <a:r>
              <a:rPr lang="de-DE"/>
              <a:t>http://www.interreg-danube.eu/approved-projects/transdanube-pearls</a:t>
            </a:r>
            <a:endParaRPr lang="de-D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99140" y="6488159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fld id="{364C1561-1EA9-4E29-91B1-08CB51930673}" type="slidenum">
              <a:rPr lang="de-DE" smtClean="0"/>
              <a:pPr/>
              <a:t>‹#›</a:t>
            </a:fld>
            <a:endParaRPr lang="de-DE"/>
          </a:p>
        </p:txBody>
      </p:sp>
      <p:pic>
        <p:nvPicPr>
          <p:cNvPr id="9" name="Grafik 8"/>
          <p:cNvPicPr>
            <a:picLocks noChangeAspect="1"/>
          </p:cNvPicPr>
          <p:nvPr userDrawn="1"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33" r="53958" b="34014"/>
          <a:stretch/>
        </p:blipFill>
        <p:spPr>
          <a:xfrm>
            <a:off x="3805883" y="-107269"/>
            <a:ext cx="3550509" cy="403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23099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4" r:id="rId3"/>
    <p:sldLayoutId id="2147483666" r:id="rId4"/>
    <p:sldLayoutId id="2147483667" r:id="rId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800" kern="1200" baseline="0">
          <a:solidFill>
            <a:schemeClr val="accent1">
              <a:lumMod val="50000"/>
            </a:schemeClr>
          </a:solidFill>
          <a:latin typeface="Segoe UI" panose="020B0502040204020203" pitchFamily="34" charset="0"/>
          <a:ea typeface="+mj-ea"/>
          <a:cs typeface="Segoe UI" panose="020B0502040204020203" pitchFamily="34" charset="0"/>
        </a:defRPr>
      </a:lvl1pPr>
    </p:titleStyle>
    <p:bodyStyle>
      <a:lvl1pPr marL="342900" indent="-342900" algn="l" defTabSz="914400" rtl="0" eaLnBrk="1" latinLnBrk="0" hangingPunct="1">
        <a:lnSpc>
          <a:spcPct val="150000"/>
        </a:lnSpc>
        <a:spcBef>
          <a:spcPts val="1000"/>
        </a:spcBef>
        <a:buClr>
          <a:schemeClr val="accent5"/>
        </a:buClr>
        <a:buFont typeface="Arial" panose="020B0604020202020204" pitchFamily="34" charset="0"/>
        <a:buChar char="•"/>
        <a:defRPr sz="2400" kern="1200" baseline="0">
          <a:solidFill>
            <a:schemeClr val="accent1">
              <a:lumMod val="50000"/>
            </a:schemeClr>
          </a:solidFill>
          <a:latin typeface="+mn-lt"/>
          <a:ea typeface="+mn-ea"/>
          <a:cs typeface="Segoe UI" panose="020B0502040204020203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5"/>
        </a:buClr>
        <a:buFont typeface="Arial" panose="020B0604020202020204" pitchFamily="34" charset="0"/>
        <a:buChar char="•"/>
        <a:defRPr sz="2000" kern="1200" baseline="0">
          <a:solidFill>
            <a:schemeClr val="accent1">
              <a:lumMod val="50000"/>
            </a:schemeClr>
          </a:solidFill>
          <a:latin typeface="+mn-lt"/>
          <a:ea typeface="+mn-ea"/>
          <a:cs typeface="Segoe UI" panose="020B0502040204020203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5"/>
        </a:buClr>
        <a:buFont typeface="Arial" panose="020B0604020202020204" pitchFamily="34" charset="0"/>
        <a:buChar char="•"/>
        <a:defRPr sz="1800" kern="1200" baseline="0">
          <a:solidFill>
            <a:schemeClr val="accent1">
              <a:lumMod val="50000"/>
            </a:schemeClr>
          </a:solidFill>
          <a:latin typeface="+mn-lt"/>
          <a:ea typeface="+mn-ea"/>
          <a:cs typeface="Segoe UI" panose="020B0502040204020203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5"/>
        </a:buClr>
        <a:buFont typeface="Arial" panose="020B0604020202020204" pitchFamily="34" charset="0"/>
        <a:buChar char="•"/>
        <a:defRPr sz="1800" kern="1200" baseline="0">
          <a:solidFill>
            <a:schemeClr val="accent1">
              <a:lumMod val="50000"/>
            </a:schemeClr>
          </a:solidFill>
          <a:latin typeface="+mn-lt"/>
          <a:ea typeface="+mn-ea"/>
          <a:cs typeface="Segoe UI" panose="020B0502040204020203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5"/>
        </a:buClr>
        <a:buFont typeface="Arial" panose="020B0604020202020204" pitchFamily="34" charset="0"/>
        <a:buChar char="•"/>
        <a:defRPr sz="1800" kern="1200" baseline="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5"/>
        </a:buClr>
        <a:buFont typeface="Arial" panose="020B0604020202020204" pitchFamily="34" charset="0"/>
        <a:buChar char="•"/>
        <a:defRPr sz="1800" kern="1200" baseline="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5"/>
        </a:buClr>
        <a:buFont typeface="Arial" panose="020B0604020202020204" pitchFamily="34" charset="0"/>
        <a:buChar char="•"/>
        <a:defRPr sz="18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5"/>
        </a:buClr>
        <a:buFont typeface="Arial" panose="020B0604020202020204" pitchFamily="34" charset="0"/>
        <a:buChar char="•"/>
        <a:defRPr sz="1800" kern="1200" baseline="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tiff"/><Relationship Id="rId7" Type="http://schemas.openxmlformats.org/officeDocument/2006/relationships/image" Target="../media/image8.jpe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image" Target="../media/image14.jpeg"/><Relationship Id="rId3" Type="http://schemas.microsoft.com/office/2007/relationships/hdphoto" Target="../media/hdphoto2.wdp"/><Relationship Id="rId7" Type="http://schemas.openxmlformats.org/officeDocument/2006/relationships/image" Target="../media/image7.jpeg"/><Relationship Id="rId12" Type="http://schemas.openxmlformats.org/officeDocument/2006/relationships/image" Target="../media/image13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11" Type="http://schemas.openxmlformats.org/officeDocument/2006/relationships/image" Target="../media/image12.png"/><Relationship Id="rId5" Type="http://schemas.openxmlformats.org/officeDocument/2006/relationships/image" Target="../media/image5.jpeg"/><Relationship Id="rId10" Type="http://schemas.openxmlformats.org/officeDocument/2006/relationships/image" Target="../media/image11.jpeg"/><Relationship Id="rId4" Type="http://schemas.openxmlformats.org/officeDocument/2006/relationships/image" Target="../media/image4.tiff"/><Relationship Id="rId9" Type="http://schemas.openxmlformats.org/officeDocument/2006/relationships/image" Target="../media/image10.jpeg"/><Relationship Id="rId14" Type="http://schemas.openxmlformats.org/officeDocument/2006/relationships/image" Target="../media/image15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jpg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hdphoto" Target="../media/hdphoto5.wdp"/><Relationship Id="rId3" Type="http://schemas.microsoft.com/office/2007/relationships/hdphoto" Target="../media/hdphoto3.wdp"/><Relationship Id="rId7" Type="http://schemas.openxmlformats.org/officeDocument/2006/relationships/image" Target="../media/image23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11" Type="http://schemas.openxmlformats.org/officeDocument/2006/relationships/image" Target="../media/image25.png"/><Relationship Id="rId5" Type="http://schemas.microsoft.com/office/2007/relationships/hdphoto" Target="../media/hdphoto4.wdp"/><Relationship Id="rId10" Type="http://schemas.microsoft.com/office/2007/relationships/hdphoto" Target="../media/hdphoto6.wdp"/><Relationship Id="rId4" Type="http://schemas.openxmlformats.org/officeDocument/2006/relationships/image" Target="../media/image21.png"/><Relationship Id="rId9" Type="http://schemas.openxmlformats.org/officeDocument/2006/relationships/image" Target="../media/image2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microsoft.com/office/2007/relationships/hdphoto" Target="../media/hdphoto5.wdp"/><Relationship Id="rId4" Type="http://schemas.openxmlformats.org/officeDocument/2006/relationships/image" Target="../media/image2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28.png"/><Relationship Id="rId7" Type="http://schemas.openxmlformats.org/officeDocument/2006/relationships/image" Target="../media/image31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microsoft.com/office/2007/relationships/hdphoto" Target="../media/hdphoto7.wdp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Relationship Id="rId4" Type="http://schemas.microsoft.com/office/2007/relationships/hdphoto" Target="../media/hdphoto3.wdp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7" Type="http://schemas.openxmlformats.org/officeDocument/2006/relationships/image" Target="../media/image38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jpe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ußzeilenplatzhalt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dirty="0"/>
              <a:t>http://www.interreg-danube.eu/approved-projects/transdanube-pearls</a:t>
            </a:r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4C1561-1EA9-4E29-91B1-08CB51930673}" type="slidenum">
              <a:rPr lang="de-DE" smtClean="0"/>
              <a:t>1</a:t>
            </a:fld>
            <a:endParaRPr lang="de-DE" dirty="0"/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01" t="-166" r="-101" b="4559"/>
          <a:stretch/>
        </p:blipFill>
        <p:spPr>
          <a:xfrm>
            <a:off x="562708" y="1811950"/>
            <a:ext cx="7904284" cy="4577354"/>
          </a:xfrm>
          <a:prstGeom prst="rect">
            <a:avLst/>
          </a:prstGeom>
        </p:spPr>
      </p:pic>
      <p:pic>
        <p:nvPicPr>
          <p:cNvPr id="5" name="Grafik 4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924925" flipV="1">
            <a:off x="-190832" y="3903154"/>
            <a:ext cx="9144000" cy="1230786"/>
          </a:xfrm>
          <a:prstGeom prst="rect">
            <a:avLst/>
          </a:prstGeom>
        </p:spPr>
      </p:pic>
      <p:grpSp>
        <p:nvGrpSpPr>
          <p:cNvPr id="6" name="Gruppieren 5"/>
          <p:cNvGrpSpPr>
            <a:grpSpLocks noChangeAspect="1"/>
          </p:cNvGrpSpPr>
          <p:nvPr/>
        </p:nvGrpSpPr>
        <p:grpSpPr>
          <a:xfrm>
            <a:off x="5531875" y="3987468"/>
            <a:ext cx="1197208" cy="1143385"/>
            <a:chOff x="5541739" y="4723016"/>
            <a:chExt cx="314920" cy="298778"/>
          </a:xfrm>
        </p:grpSpPr>
        <p:pic>
          <p:nvPicPr>
            <p:cNvPr id="7" name="Grafik 6"/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465646"/>
                </a:clrFrom>
                <a:clrTo>
                  <a:srgbClr val="465646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557881" y="4723016"/>
              <a:ext cx="298778" cy="298778"/>
            </a:xfrm>
            <a:prstGeom prst="rect">
              <a:avLst/>
            </a:prstGeom>
          </p:spPr>
        </p:pic>
        <p:sp>
          <p:nvSpPr>
            <p:cNvPr id="8" name="Textfeld 7"/>
            <p:cNvSpPr txBox="1"/>
            <p:nvPr/>
          </p:nvSpPr>
          <p:spPr>
            <a:xfrm>
              <a:off x="5541739" y="4748417"/>
              <a:ext cx="314919" cy="24622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defPPr>
                <a:defRPr lang="de-DE"/>
              </a:defPPr>
              <a:lvl1pPr>
                <a:defRPr sz="1200" cap="none">
                  <a:solidFill>
                    <a:srgbClr val="C2D30D"/>
                  </a:solidFill>
                  <a:latin typeface="Montserrat-Bold"/>
                </a:defRPr>
              </a:lvl1pPr>
            </a:lstStyle>
            <a:p>
              <a:pPr algn="ctr"/>
              <a:endParaRPr lang="de-AT" sz="1600" b="1" dirty="0">
                <a:solidFill>
                  <a:srgbClr val="B6B6B5"/>
                </a:solidFill>
              </a:endParaRPr>
            </a:p>
          </p:txBody>
        </p:sp>
      </p:grpSp>
      <p:grpSp>
        <p:nvGrpSpPr>
          <p:cNvPr id="9" name="Gruppieren 8"/>
          <p:cNvGrpSpPr>
            <a:grpSpLocks noChangeAspect="1"/>
          </p:cNvGrpSpPr>
          <p:nvPr/>
        </p:nvGrpSpPr>
        <p:grpSpPr>
          <a:xfrm>
            <a:off x="7276858" y="3453379"/>
            <a:ext cx="794009" cy="1982659"/>
            <a:chOff x="5511457" y="4748417"/>
            <a:chExt cx="345201" cy="856288"/>
          </a:xfrm>
        </p:grpSpPr>
        <p:pic>
          <p:nvPicPr>
            <p:cNvPr id="10" name="Grafik 9"/>
            <p:cNvPicPr>
              <a:picLocks noChangeAspect="1"/>
            </p:cNvPicPr>
            <p:nvPr/>
          </p:nvPicPr>
          <p:blipFill>
            <a:blip r:embed="rId5" cstate="print">
              <a:clrChange>
                <a:clrFrom>
                  <a:srgbClr val="465646"/>
                </a:clrFrom>
                <a:clrTo>
                  <a:srgbClr val="465646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511457" y="5305927"/>
              <a:ext cx="298778" cy="298778"/>
            </a:xfrm>
            <a:prstGeom prst="rect">
              <a:avLst/>
            </a:prstGeom>
          </p:spPr>
        </p:pic>
        <p:sp>
          <p:nvSpPr>
            <p:cNvPr id="11" name="Textfeld 10"/>
            <p:cNvSpPr txBox="1"/>
            <p:nvPr/>
          </p:nvSpPr>
          <p:spPr>
            <a:xfrm>
              <a:off x="5541739" y="4748417"/>
              <a:ext cx="314919" cy="24622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defPPr>
                <a:defRPr lang="de-DE"/>
              </a:defPPr>
              <a:lvl1pPr>
                <a:defRPr sz="1200" cap="none">
                  <a:solidFill>
                    <a:srgbClr val="C2D30D"/>
                  </a:solidFill>
                  <a:latin typeface="Montserrat-Bold"/>
                </a:defRPr>
              </a:lvl1pPr>
            </a:lstStyle>
            <a:p>
              <a:pPr algn="ctr"/>
              <a:endParaRPr lang="de-AT" sz="1600" b="1" dirty="0">
                <a:solidFill>
                  <a:srgbClr val="B6B6B5"/>
                </a:solidFill>
              </a:endParaRPr>
            </a:p>
          </p:txBody>
        </p:sp>
      </p:grpSp>
      <p:grpSp>
        <p:nvGrpSpPr>
          <p:cNvPr id="12" name="Gruppieren 11"/>
          <p:cNvGrpSpPr>
            <a:grpSpLocks noChangeAspect="1"/>
          </p:cNvGrpSpPr>
          <p:nvPr/>
        </p:nvGrpSpPr>
        <p:grpSpPr>
          <a:xfrm>
            <a:off x="3954946" y="3947556"/>
            <a:ext cx="977836" cy="933875"/>
            <a:chOff x="5541739" y="4723016"/>
            <a:chExt cx="314920" cy="298778"/>
          </a:xfrm>
        </p:grpSpPr>
        <p:pic>
          <p:nvPicPr>
            <p:cNvPr id="13" name="Grafik 12"/>
            <p:cNvPicPr>
              <a:picLocks noChangeAspect="1"/>
            </p:cNvPicPr>
            <p:nvPr/>
          </p:nvPicPr>
          <p:blipFill>
            <a:blip r:embed="rId6" cstate="print">
              <a:clrChange>
                <a:clrFrom>
                  <a:srgbClr val="465646"/>
                </a:clrFrom>
                <a:clrTo>
                  <a:srgbClr val="465646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557881" y="4723016"/>
              <a:ext cx="298778" cy="298778"/>
            </a:xfrm>
            <a:prstGeom prst="rect">
              <a:avLst/>
            </a:prstGeom>
          </p:spPr>
        </p:pic>
        <p:sp>
          <p:nvSpPr>
            <p:cNvPr id="14" name="Textfeld 13"/>
            <p:cNvSpPr txBox="1"/>
            <p:nvPr/>
          </p:nvSpPr>
          <p:spPr>
            <a:xfrm>
              <a:off x="5541739" y="4748417"/>
              <a:ext cx="314919" cy="24622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defPPr>
                <a:defRPr lang="de-DE"/>
              </a:defPPr>
              <a:lvl1pPr>
                <a:defRPr sz="1200" cap="none">
                  <a:solidFill>
                    <a:srgbClr val="C2D30D"/>
                  </a:solidFill>
                  <a:latin typeface="Montserrat-Bold"/>
                </a:defRPr>
              </a:lvl1pPr>
            </a:lstStyle>
            <a:p>
              <a:pPr algn="ctr"/>
              <a:endParaRPr lang="de-AT" sz="1600" b="1" dirty="0">
                <a:solidFill>
                  <a:srgbClr val="B6B6B5"/>
                </a:solidFill>
              </a:endParaRPr>
            </a:p>
          </p:txBody>
        </p:sp>
      </p:grpSp>
      <p:grpSp>
        <p:nvGrpSpPr>
          <p:cNvPr id="15" name="Gruppieren 14"/>
          <p:cNvGrpSpPr>
            <a:grpSpLocks noChangeAspect="1"/>
          </p:cNvGrpSpPr>
          <p:nvPr/>
        </p:nvGrpSpPr>
        <p:grpSpPr>
          <a:xfrm>
            <a:off x="2208364" y="3858018"/>
            <a:ext cx="691622" cy="660529"/>
            <a:chOff x="5541739" y="4723016"/>
            <a:chExt cx="314920" cy="298778"/>
          </a:xfrm>
        </p:grpSpPr>
        <p:pic>
          <p:nvPicPr>
            <p:cNvPr id="16" name="Grafik 15"/>
            <p:cNvPicPr>
              <a:picLocks noChangeAspect="1"/>
            </p:cNvPicPr>
            <p:nvPr/>
          </p:nvPicPr>
          <p:blipFill>
            <a:blip r:embed="rId7" cstate="print">
              <a:clrChange>
                <a:clrFrom>
                  <a:srgbClr val="465646"/>
                </a:clrFrom>
                <a:clrTo>
                  <a:srgbClr val="465646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557881" y="4723016"/>
              <a:ext cx="298778" cy="298778"/>
            </a:xfrm>
            <a:prstGeom prst="rect">
              <a:avLst/>
            </a:prstGeom>
          </p:spPr>
        </p:pic>
        <p:sp>
          <p:nvSpPr>
            <p:cNvPr id="17" name="Textfeld 16"/>
            <p:cNvSpPr txBox="1"/>
            <p:nvPr/>
          </p:nvSpPr>
          <p:spPr>
            <a:xfrm>
              <a:off x="5541739" y="4748417"/>
              <a:ext cx="314919" cy="24622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defPPr>
                <a:defRPr lang="de-DE"/>
              </a:defPPr>
              <a:lvl1pPr>
                <a:defRPr sz="1200" cap="none">
                  <a:solidFill>
                    <a:srgbClr val="C2D30D"/>
                  </a:solidFill>
                  <a:latin typeface="Montserrat-Bold"/>
                </a:defRPr>
              </a:lvl1pPr>
            </a:lstStyle>
            <a:p>
              <a:pPr algn="ctr"/>
              <a:endParaRPr lang="de-AT" sz="1600" b="1" dirty="0">
                <a:solidFill>
                  <a:srgbClr val="B6B6B5"/>
                </a:solidFill>
              </a:endParaRPr>
            </a:p>
          </p:txBody>
        </p:sp>
      </p:grpSp>
      <p:sp>
        <p:nvSpPr>
          <p:cNvPr id="18" name="Textfeld 17"/>
          <p:cNvSpPr txBox="1"/>
          <p:nvPr/>
        </p:nvSpPr>
        <p:spPr>
          <a:xfrm>
            <a:off x="640162" y="2375195"/>
            <a:ext cx="814874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>
                    <a:lumMod val="85000"/>
                  </a:schemeClr>
                </a:solidFill>
              </a:rPr>
              <a:t>Transdanube.Pearls</a:t>
            </a:r>
            <a:endParaRPr lang="de-AT" sz="3600" dirty="0">
              <a:solidFill>
                <a:schemeClr val="bg1">
                  <a:lumMod val="85000"/>
                </a:schemeClr>
              </a:solidFill>
            </a:endParaRPr>
          </a:p>
          <a:p>
            <a:pPr algn="ctr"/>
            <a:r>
              <a:rPr lang="en-US" b="1" dirty="0">
                <a:solidFill>
                  <a:schemeClr val="bg1">
                    <a:lumMod val="85000"/>
                  </a:schemeClr>
                </a:solidFill>
              </a:rPr>
              <a:t>Network for Sustainable Mobility along the Danube</a:t>
            </a:r>
            <a:endParaRPr lang="de-AT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3" name="Textfeld 17"/>
          <p:cNvSpPr txBox="1"/>
          <p:nvPr/>
        </p:nvSpPr>
        <p:spPr>
          <a:xfrm>
            <a:off x="711641" y="5433454"/>
            <a:ext cx="814874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>
                <a:solidFill>
                  <a:schemeClr val="bg1">
                    <a:lumMod val="85000"/>
                  </a:schemeClr>
                </a:solidFill>
              </a:rPr>
              <a:t>Biseri</a:t>
            </a:r>
            <a:r>
              <a:rPr lang="en-US" sz="3600" b="1" dirty="0">
                <a:solidFill>
                  <a:schemeClr val="bg1">
                    <a:lumMod val="85000"/>
                  </a:schemeClr>
                </a:solidFill>
              </a:rPr>
              <a:t> </a:t>
            </a:r>
            <a:r>
              <a:rPr lang="en-US" sz="3600" b="1" dirty="0" err="1">
                <a:solidFill>
                  <a:schemeClr val="bg1">
                    <a:lumMod val="85000"/>
                  </a:schemeClr>
                </a:solidFill>
              </a:rPr>
              <a:t>TransDunava</a:t>
            </a:r>
            <a:endParaRPr lang="sr-Latn-RS" sz="3600" b="1" dirty="0">
              <a:solidFill>
                <a:schemeClr val="bg1">
                  <a:lumMod val="85000"/>
                </a:schemeClr>
              </a:solidFill>
            </a:endParaRPr>
          </a:p>
          <a:p>
            <a:pPr algn="ctr"/>
            <a:r>
              <a:rPr lang="en-US" sz="2000" b="1" dirty="0" err="1">
                <a:solidFill>
                  <a:schemeClr val="bg1">
                    <a:lumMod val="85000"/>
                  </a:schemeClr>
                </a:solidFill>
              </a:rPr>
              <a:t>Mreža</a:t>
            </a:r>
            <a:r>
              <a:rPr lang="en-US" sz="2000" b="1" dirty="0">
                <a:solidFill>
                  <a:schemeClr val="bg1">
                    <a:lumMod val="85000"/>
                  </a:schemeClr>
                </a:solidFill>
              </a:rPr>
              <a:t> za </a:t>
            </a:r>
            <a:r>
              <a:rPr lang="en-US" sz="2000" b="1" dirty="0" err="1">
                <a:solidFill>
                  <a:schemeClr val="bg1">
                    <a:lumMod val="85000"/>
                  </a:schemeClr>
                </a:solidFill>
              </a:rPr>
              <a:t>održivi</a:t>
            </a:r>
            <a:r>
              <a:rPr lang="en-US" sz="2000" b="1" dirty="0">
                <a:solidFill>
                  <a:schemeClr val="bg1">
                    <a:lumMod val="85000"/>
                  </a:schemeClr>
                </a:solidFill>
              </a:rPr>
              <a:t> transport </a:t>
            </a:r>
            <a:r>
              <a:rPr lang="en-US" sz="2000" b="1" dirty="0" err="1">
                <a:solidFill>
                  <a:schemeClr val="bg1">
                    <a:lumMod val="85000"/>
                  </a:schemeClr>
                </a:solidFill>
              </a:rPr>
              <a:t>duž</a:t>
            </a:r>
            <a:r>
              <a:rPr lang="en-US" sz="2000" b="1" dirty="0">
                <a:solidFill>
                  <a:schemeClr val="bg1">
                    <a:lumMod val="85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bg1">
                    <a:lumMod val="85000"/>
                  </a:schemeClr>
                </a:solidFill>
              </a:rPr>
              <a:t>Dunava</a:t>
            </a:r>
            <a:endParaRPr lang="de-AT" sz="2000" dirty="0">
              <a:solidFill>
                <a:schemeClr val="bg1">
                  <a:lumMod val="8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39105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Rechteck 51"/>
          <p:cNvSpPr/>
          <p:nvPr/>
        </p:nvSpPr>
        <p:spPr>
          <a:xfrm>
            <a:off x="631447" y="4387928"/>
            <a:ext cx="4016753" cy="1419458"/>
          </a:xfrm>
          <a:prstGeom prst="rect">
            <a:avLst/>
          </a:prstGeom>
          <a:solidFill>
            <a:srgbClr val="0062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34" name="Rechteck 33"/>
          <p:cNvSpPr/>
          <p:nvPr/>
        </p:nvSpPr>
        <p:spPr>
          <a:xfrm>
            <a:off x="631447" y="3842321"/>
            <a:ext cx="8083182" cy="61572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pPr algn="ctr"/>
            <a:r>
              <a:rPr lang="de-AT" b="1" dirty="0">
                <a:solidFill>
                  <a:srgbClr val="006293"/>
                </a:solidFill>
              </a:rPr>
              <a:t>Implement a network of Danube.Pearls dedicated to sustainable mobility in tourism</a:t>
            </a:r>
          </a:p>
        </p:txBody>
      </p:sp>
      <p:pic>
        <p:nvPicPr>
          <p:cNvPr id="9" name="Picture 11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flipV="1">
            <a:off x="460804" y="1756141"/>
            <a:ext cx="8428755" cy="14034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>
          <a:xfrm>
            <a:off x="644776" y="6386386"/>
            <a:ext cx="5475651" cy="365125"/>
          </a:xfrm>
        </p:spPr>
        <p:txBody>
          <a:bodyPr/>
          <a:lstStyle/>
          <a:p>
            <a:r>
              <a:rPr lang="de-DE" dirty="0"/>
              <a:t>http://www.interreg-danube.eu/approved-projects/transdanube-pearls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4C1561-1EA9-4E29-91B1-08CB51930673}" type="slidenum">
              <a:rPr lang="de-DE" smtClean="0"/>
              <a:t>2</a:t>
            </a:fld>
            <a:endParaRPr lang="de-DE" dirty="0"/>
          </a:p>
        </p:txBody>
      </p:sp>
      <p:sp>
        <p:nvSpPr>
          <p:cNvPr id="12" name="Rechteck 11"/>
          <p:cNvSpPr/>
          <p:nvPr/>
        </p:nvSpPr>
        <p:spPr>
          <a:xfrm>
            <a:off x="707666" y="1963975"/>
            <a:ext cx="1789044" cy="716443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AT" sz="1500" dirty="0">
                <a:solidFill>
                  <a:schemeClr val="bg1"/>
                </a:solidFill>
              </a:rPr>
              <a:t>State </a:t>
            </a:r>
            <a:r>
              <a:rPr lang="de-AT" sz="1500" dirty="0" err="1">
                <a:solidFill>
                  <a:schemeClr val="bg1"/>
                </a:solidFill>
              </a:rPr>
              <a:t>of</a:t>
            </a:r>
            <a:r>
              <a:rPr lang="de-AT" sz="1500" dirty="0">
                <a:solidFill>
                  <a:schemeClr val="bg1"/>
                </a:solidFill>
              </a:rPr>
              <a:t> </a:t>
            </a:r>
            <a:r>
              <a:rPr lang="de-AT" sz="1500" dirty="0" err="1">
                <a:solidFill>
                  <a:schemeClr val="bg1"/>
                </a:solidFill>
              </a:rPr>
              <a:t>the</a:t>
            </a:r>
            <a:r>
              <a:rPr lang="de-AT" sz="1500" dirty="0">
                <a:solidFill>
                  <a:schemeClr val="bg1"/>
                </a:solidFill>
              </a:rPr>
              <a:t> Art</a:t>
            </a:r>
          </a:p>
          <a:p>
            <a:pPr algn="ctr"/>
            <a:r>
              <a:rPr lang="de-AT" sz="1500" dirty="0" err="1">
                <a:solidFill>
                  <a:schemeClr val="bg1"/>
                </a:solidFill>
              </a:rPr>
              <a:t>Good</a:t>
            </a:r>
            <a:r>
              <a:rPr lang="de-AT" sz="1500" dirty="0">
                <a:solidFill>
                  <a:schemeClr val="bg1"/>
                </a:solidFill>
              </a:rPr>
              <a:t> Practices</a:t>
            </a:r>
          </a:p>
        </p:txBody>
      </p:sp>
      <p:sp>
        <p:nvSpPr>
          <p:cNvPr id="15" name="Rechteck 14"/>
          <p:cNvSpPr/>
          <p:nvPr/>
        </p:nvSpPr>
        <p:spPr>
          <a:xfrm>
            <a:off x="2760428" y="1963975"/>
            <a:ext cx="1789044" cy="716443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AT" sz="1500" dirty="0">
                <a:solidFill>
                  <a:schemeClr val="bg1"/>
                </a:solidFill>
              </a:rPr>
              <a:t>Common Vision</a:t>
            </a:r>
          </a:p>
        </p:txBody>
      </p:sp>
      <p:sp>
        <p:nvSpPr>
          <p:cNvPr id="16" name="Rechteck 15"/>
          <p:cNvSpPr/>
          <p:nvPr/>
        </p:nvSpPr>
        <p:spPr>
          <a:xfrm>
            <a:off x="4813190" y="1963975"/>
            <a:ext cx="1789044" cy="716443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AT" sz="1500" dirty="0">
                <a:solidFill>
                  <a:schemeClr val="bg1"/>
                </a:solidFill>
              </a:rPr>
              <a:t>Regional Action Plans &amp; </a:t>
            </a:r>
            <a:r>
              <a:rPr lang="de-AT" sz="1500" dirty="0" err="1">
                <a:solidFill>
                  <a:schemeClr val="bg1"/>
                </a:solidFill>
              </a:rPr>
              <a:t>Feasiblity</a:t>
            </a:r>
            <a:r>
              <a:rPr lang="de-AT" sz="1500" dirty="0">
                <a:solidFill>
                  <a:schemeClr val="bg1"/>
                </a:solidFill>
              </a:rPr>
              <a:t> </a:t>
            </a:r>
            <a:r>
              <a:rPr lang="de-AT" sz="1500" dirty="0" err="1">
                <a:solidFill>
                  <a:schemeClr val="bg1"/>
                </a:solidFill>
              </a:rPr>
              <a:t>studies</a:t>
            </a:r>
            <a:endParaRPr lang="de-AT" sz="1500" dirty="0">
              <a:solidFill>
                <a:schemeClr val="bg1"/>
              </a:solidFill>
            </a:endParaRPr>
          </a:p>
        </p:txBody>
      </p:sp>
      <p:sp>
        <p:nvSpPr>
          <p:cNvPr id="17" name="Rechteck 16"/>
          <p:cNvSpPr/>
          <p:nvPr/>
        </p:nvSpPr>
        <p:spPr>
          <a:xfrm>
            <a:off x="6844591" y="1963975"/>
            <a:ext cx="1789044" cy="716443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AT" sz="1500" dirty="0" err="1">
                <a:solidFill>
                  <a:schemeClr val="bg1"/>
                </a:solidFill>
              </a:rPr>
              <a:t>Danube.tours</a:t>
            </a:r>
            <a:endParaRPr lang="de-AT" sz="1500" dirty="0">
              <a:solidFill>
                <a:schemeClr val="bg1"/>
              </a:solidFill>
            </a:endParaRPr>
          </a:p>
        </p:txBody>
      </p:sp>
      <p:sp>
        <p:nvSpPr>
          <p:cNvPr id="13" name="Rechteck 12"/>
          <p:cNvSpPr/>
          <p:nvPr/>
        </p:nvSpPr>
        <p:spPr>
          <a:xfrm>
            <a:off x="631447" y="1486895"/>
            <a:ext cx="8083182" cy="33395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AT" dirty="0"/>
              <a:t>Transdanube</a:t>
            </a:r>
          </a:p>
        </p:txBody>
      </p:sp>
      <p:pic>
        <p:nvPicPr>
          <p:cNvPr id="29" name="Grafik 28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V="1">
            <a:off x="-182880" y="2888431"/>
            <a:ext cx="9144000" cy="1230786"/>
          </a:xfrm>
          <a:prstGeom prst="rect">
            <a:avLst/>
          </a:prstGeom>
        </p:spPr>
      </p:pic>
      <p:grpSp>
        <p:nvGrpSpPr>
          <p:cNvPr id="22" name="Gruppieren 21"/>
          <p:cNvGrpSpPr>
            <a:grpSpLocks noChangeAspect="1"/>
          </p:cNvGrpSpPr>
          <p:nvPr/>
        </p:nvGrpSpPr>
        <p:grpSpPr>
          <a:xfrm>
            <a:off x="5526205" y="2563689"/>
            <a:ext cx="1197208" cy="1143385"/>
            <a:chOff x="5541739" y="4723016"/>
            <a:chExt cx="314920" cy="298778"/>
          </a:xfrm>
        </p:grpSpPr>
        <p:pic>
          <p:nvPicPr>
            <p:cNvPr id="23" name="Grafik 22"/>
            <p:cNvPicPr>
              <a:picLocks noChangeAspect="1"/>
            </p:cNvPicPr>
            <p:nvPr/>
          </p:nvPicPr>
          <p:blipFill>
            <a:blip r:embed="rId5" cstate="print">
              <a:clrChange>
                <a:clrFrom>
                  <a:srgbClr val="465646"/>
                </a:clrFrom>
                <a:clrTo>
                  <a:srgbClr val="465646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557881" y="4723016"/>
              <a:ext cx="298778" cy="298778"/>
            </a:xfrm>
            <a:prstGeom prst="rect">
              <a:avLst/>
            </a:prstGeom>
          </p:spPr>
        </p:pic>
        <p:sp>
          <p:nvSpPr>
            <p:cNvPr id="24" name="Textfeld 23"/>
            <p:cNvSpPr txBox="1"/>
            <p:nvPr/>
          </p:nvSpPr>
          <p:spPr>
            <a:xfrm>
              <a:off x="5541739" y="4748417"/>
              <a:ext cx="314919" cy="24622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defPPr>
                <a:defRPr lang="de-DE"/>
              </a:defPPr>
              <a:lvl1pPr>
                <a:defRPr sz="1200" cap="none">
                  <a:solidFill>
                    <a:srgbClr val="C2D30D"/>
                  </a:solidFill>
                  <a:latin typeface="Montserrat-Bold"/>
                </a:defRPr>
              </a:lvl1pPr>
            </a:lstStyle>
            <a:p>
              <a:pPr algn="ctr"/>
              <a:endParaRPr lang="de-AT" sz="1600" b="1" dirty="0">
                <a:solidFill>
                  <a:srgbClr val="B6B6B5"/>
                </a:solidFill>
              </a:endParaRPr>
            </a:p>
          </p:txBody>
        </p:sp>
      </p:grpSp>
      <p:grpSp>
        <p:nvGrpSpPr>
          <p:cNvPr id="25" name="Gruppieren 24"/>
          <p:cNvGrpSpPr>
            <a:grpSpLocks noChangeAspect="1"/>
          </p:cNvGrpSpPr>
          <p:nvPr/>
        </p:nvGrpSpPr>
        <p:grpSpPr>
          <a:xfrm>
            <a:off x="7346518" y="2853879"/>
            <a:ext cx="724359" cy="691794"/>
            <a:chOff x="5541739" y="4723016"/>
            <a:chExt cx="314920" cy="298778"/>
          </a:xfrm>
        </p:grpSpPr>
        <p:pic>
          <p:nvPicPr>
            <p:cNvPr id="26" name="Grafik 25"/>
            <p:cNvPicPr>
              <a:picLocks noChangeAspect="1"/>
            </p:cNvPicPr>
            <p:nvPr/>
          </p:nvPicPr>
          <p:blipFill>
            <a:blip r:embed="rId6" cstate="print">
              <a:clrChange>
                <a:clrFrom>
                  <a:srgbClr val="465646"/>
                </a:clrFrom>
                <a:clrTo>
                  <a:srgbClr val="465646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557881" y="4723016"/>
              <a:ext cx="298778" cy="298778"/>
            </a:xfrm>
            <a:prstGeom prst="rect">
              <a:avLst/>
            </a:prstGeom>
          </p:spPr>
        </p:pic>
        <p:sp>
          <p:nvSpPr>
            <p:cNvPr id="27" name="Textfeld 26"/>
            <p:cNvSpPr txBox="1"/>
            <p:nvPr/>
          </p:nvSpPr>
          <p:spPr>
            <a:xfrm>
              <a:off x="5541739" y="4748417"/>
              <a:ext cx="314919" cy="24622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defPPr>
                <a:defRPr lang="de-DE"/>
              </a:defPPr>
              <a:lvl1pPr>
                <a:defRPr sz="1200" cap="none">
                  <a:solidFill>
                    <a:srgbClr val="C2D30D"/>
                  </a:solidFill>
                  <a:latin typeface="Montserrat-Bold"/>
                </a:defRPr>
              </a:lvl1pPr>
            </a:lstStyle>
            <a:p>
              <a:pPr algn="ctr"/>
              <a:endParaRPr lang="de-AT" sz="1600" b="1" dirty="0">
                <a:solidFill>
                  <a:srgbClr val="B6B6B5"/>
                </a:solidFill>
              </a:endParaRPr>
            </a:p>
          </p:txBody>
        </p:sp>
      </p:grpSp>
      <p:grpSp>
        <p:nvGrpSpPr>
          <p:cNvPr id="19" name="Gruppieren 18"/>
          <p:cNvGrpSpPr>
            <a:grpSpLocks noChangeAspect="1"/>
          </p:cNvGrpSpPr>
          <p:nvPr/>
        </p:nvGrpSpPr>
        <p:grpSpPr>
          <a:xfrm>
            <a:off x="3986626" y="2880154"/>
            <a:ext cx="977836" cy="933875"/>
            <a:chOff x="5541739" y="4723016"/>
            <a:chExt cx="314920" cy="298778"/>
          </a:xfrm>
        </p:grpSpPr>
        <p:pic>
          <p:nvPicPr>
            <p:cNvPr id="20" name="Grafik 19"/>
            <p:cNvPicPr>
              <a:picLocks noChangeAspect="1"/>
            </p:cNvPicPr>
            <p:nvPr/>
          </p:nvPicPr>
          <p:blipFill>
            <a:blip r:embed="rId7" cstate="print">
              <a:clrChange>
                <a:clrFrom>
                  <a:srgbClr val="465646"/>
                </a:clrFrom>
                <a:clrTo>
                  <a:srgbClr val="465646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557881" y="4723016"/>
              <a:ext cx="298778" cy="298778"/>
            </a:xfrm>
            <a:prstGeom prst="rect">
              <a:avLst/>
            </a:prstGeom>
          </p:spPr>
        </p:pic>
        <p:sp>
          <p:nvSpPr>
            <p:cNvPr id="21" name="Textfeld 20"/>
            <p:cNvSpPr txBox="1"/>
            <p:nvPr/>
          </p:nvSpPr>
          <p:spPr>
            <a:xfrm>
              <a:off x="5541739" y="4748417"/>
              <a:ext cx="314919" cy="24622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defPPr>
                <a:defRPr lang="de-DE"/>
              </a:defPPr>
              <a:lvl1pPr>
                <a:defRPr sz="1200" cap="none">
                  <a:solidFill>
                    <a:srgbClr val="C2D30D"/>
                  </a:solidFill>
                  <a:latin typeface="Montserrat-Bold"/>
                </a:defRPr>
              </a:lvl1pPr>
            </a:lstStyle>
            <a:p>
              <a:pPr algn="ctr"/>
              <a:endParaRPr lang="de-AT" sz="1600" b="1" dirty="0">
                <a:solidFill>
                  <a:srgbClr val="B6B6B5"/>
                </a:solidFill>
              </a:endParaRPr>
            </a:p>
          </p:txBody>
        </p:sp>
      </p:grpSp>
      <p:grpSp>
        <p:nvGrpSpPr>
          <p:cNvPr id="30" name="Gruppieren 29"/>
          <p:cNvGrpSpPr>
            <a:grpSpLocks noChangeAspect="1"/>
          </p:cNvGrpSpPr>
          <p:nvPr/>
        </p:nvGrpSpPr>
        <p:grpSpPr>
          <a:xfrm>
            <a:off x="2208364" y="3317332"/>
            <a:ext cx="691622" cy="660529"/>
            <a:chOff x="5541739" y="4723016"/>
            <a:chExt cx="314920" cy="298778"/>
          </a:xfrm>
        </p:grpSpPr>
        <p:pic>
          <p:nvPicPr>
            <p:cNvPr id="31" name="Grafik 30"/>
            <p:cNvPicPr>
              <a:picLocks noChangeAspect="1"/>
            </p:cNvPicPr>
            <p:nvPr/>
          </p:nvPicPr>
          <p:blipFill>
            <a:blip r:embed="rId8" cstate="print">
              <a:clrChange>
                <a:clrFrom>
                  <a:srgbClr val="465646"/>
                </a:clrFrom>
                <a:clrTo>
                  <a:srgbClr val="465646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557881" y="4723016"/>
              <a:ext cx="298778" cy="298778"/>
            </a:xfrm>
            <a:prstGeom prst="rect">
              <a:avLst/>
            </a:prstGeom>
          </p:spPr>
        </p:pic>
        <p:sp>
          <p:nvSpPr>
            <p:cNvPr id="32" name="Textfeld 31"/>
            <p:cNvSpPr txBox="1"/>
            <p:nvPr/>
          </p:nvSpPr>
          <p:spPr>
            <a:xfrm>
              <a:off x="5541739" y="4748417"/>
              <a:ext cx="314919" cy="24622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defPPr>
                <a:defRPr lang="de-DE"/>
              </a:defPPr>
              <a:lvl1pPr>
                <a:defRPr sz="1200" cap="none">
                  <a:solidFill>
                    <a:srgbClr val="C2D30D"/>
                  </a:solidFill>
                  <a:latin typeface="Montserrat-Bold"/>
                </a:defRPr>
              </a:lvl1pPr>
            </a:lstStyle>
            <a:p>
              <a:pPr algn="ctr"/>
              <a:endParaRPr lang="de-AT" sz="1600" b="1" dirty="0">
                <a:solidFill>
                  <a:srgbClr val="B6B6B5"/>
                </a:solidFill>
              </a:endParaRPr>
            </a:p>
          </p:txBody>
        </p:sp>
      </p:grpSp>
      <p:cxnSp>
        <p:nvCxnSpPr>
          <p:cNvPr id="42" name="Gerader Verbinder 41"/>
          <p:cNvCxnSpPr/>
          <p:nvPr/>
        </p:nvCxnSpPr>
        <p:spPr>
          <a:xfrm>
            <a:off x="631447" y="4387928"/>
            <a:ext cx="8079206" cy="0"/>
          </a:xfrm>
          <a:prstGeom prst="line">
            <a:avLst/>
          </a:prstGeom>
          <a:ln w="28575">
            <a:solidFill>
              <a:srgbClr val="00629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9" name="Picture 2" descr="Foto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394395" y="4402802"/>
            <a:ext cx="1249035" cy="1032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6" name="Rechteck 55"/>
          <p:cNvSpPr/>
          <p:nvPr/>
        </p:nvSpPr>
        <p:spPr>
          <a:xfrm>
            <a:off x="4699413" y="4387928"/>
            <a:ext cx="4016753" cy="1419458"/>
          </a:xfrm>
          <a:prstGeom prst="rect">
            <a:avLst/>
          </a:prstGeom>
          <a:solidFill>
            <a:srgbClr val="0062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pic>
        <p:nvPicPr>
          <p:cNvPr id="50" name="Grafik 4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0498" y="4403546"/>
            <a:ext cx="1392104" cy="1039781"/>
          </a:xfrm>
          <a:prstGeom prst="rect">
            <a:avLst/>
          </a:prstGeom>
        </p:spPr>
      </p:pic>
      <p:sp>
        <p:nvSpPr>
          <p:cNvPr id="57" name="Textfeld 56"/>
          <p:cNvSpPr txBox="1"/>
          <p:nvPr/>
        </p:nvSpPr>
        <p:spPr>
          <a:xfrm>
            <a:off x="628967" y="5445668"/>
            <a:ext cx="4012469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AT" sz="1500" dirty="0">
                <a:solidFill>
                  <a:schemeClr val="bg1"/>
                </a:solidFill>
              </a:rPr>
              <a:t>Test </a:t>
            </a:r>
            <a:r>
              <a:rPr lang="de-AT" sz="1500" dirty="0" err="1">
                <a:solidFill>
                  <a:schemeClr val="bg1"/>
                </a:solidFill>
              </a:rPr>
              <a:t>mobility</a:t>
            </a:r>
            <a:r>
              <a:rPr lang="de-AT" sz="1500" dirty="0">
                <a:solidFill>
                  <a:schemeClr val="bg1"/>
                </a:solidFill>
              </a:rPr>
              <a:t> </a:t>
            </a:r>
            <a:r>
              <a:rPr lang="de-AT" sz="1500" dirty="0" err="1">
                <a:solidFill>
                  <a:schemeClr val="bg1"/>
                </a:solidFill>
              </a:rPr>
              <a:t>services</a:t>
            </a:r>
            <a:r>
              <a:rPr lang="de-AT" sz="1500" dirty="0">
                <a:solidFill>
                  <a:schemeClr val="bg1"/>
                </a:solidFill>
              </a:rPr>
              <a:t> </a:t>
            </a:r>
            <a:r>
              <a:rPr lang="de-AT" sz="1500" dirty="0" err="1">
                <a:solidFill>
                  <a:schemeClr val="bg1"/>
                </a:solidFill>
              </a:rPr>
              <a:t>between</a:t>
            </a:r>
            <a:r>
              <a:rPr lang="de-AT" sz="1500" dirty="0">
                <a:solidFill>
                  <a:schemeClr val="bg1"/>
                </a:solidFill>
              </a:rPr>
              <a:t>/</a:t>
            </a:r>
            <a:r>
              <a:rPr lang="de-AT" sz="1500" dirty="0" err="1">
                <a:solidFill>
                  <a:schemeClr val="bg1"/>
                </a:solidFill>
              </a:rPr>
              <a:t>within</a:t>
            </a:r>
            <a:r>
              <a:rPr lang="de-AT" sz="1500" dirty="0">
                <a:solidFill>
                  <a:schemeClr val="bg1"/>
                </a:solidFill>
              </a:rPr>
              <a:t> </a:t>
            </a:r>
            <a:r>
              <a:rPr lang="de-AT" sz="1500" dirty="0" err="1">
                <a:solidFill>
                  <a:schemeClr val="bg1"/>
                </a:solidFill>
              </a:rPr>
              <a:t>the</a:t>
            </a:r>
            <a:r>
              <a:rPr lang="de-AT" sz="1500" dirty="0">
                <a:solidFill>
                  <a:schemeClr val="bg1"/>
                </a:solidFill>
              </a:rPr>
              <a:t> Pearls</a:t>
            </a:r>
          </a:p>
        </p:txBody>
      </p:sp>
      <p:pic>
        <p:nvPicPr>
          <p:cNvPr id="58" name="Grafik 57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694643" y="4402802"/>
            <a:ext cx="1791498" cy="1032391"/>
          </a:xfrm>
          <a:prstGeom prst="rect">
            <a:avLst/>
          </a:prstGeom>
          <a:ln w="19050">
            <a:noFill/>
          </a:ln>
        </p:spPr>
      </p:pic>
      <p:pic>
        <p:nvPicPr>
          <p:cNvPr id="1027" name="Grafik 3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03575" y="4407144"/>
            <a:ext cx="1463738" cy="102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Grafik 58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79107" y="4414768"/>
            <a:ext cx="731546" cy="1023586"/>
          </a:xfrm>
          <a:prstGeom prst="rect">
            <a:avLst/>
          </a:prstGeom>
          <a:scene3d>
            <a:camera prst="obliqueTopRight"/>
            <a:lightRig rig="threePt" dir="t"/>
          </a:scene3d>
        </p:spPr>
      </p:pic>
      <p:sp>
        <p:nvSpPr>
          <p:cNvPr id="61" name="Textfeld 60"/>
          <p:cNvSpPr txBox="1"/>
          <p:nvPr/>
        </p:nvSpPr>
        <p:spPr>
          <a:xfrm>
            <a:off x="4699413" y="5458126"/>
            <a:ext cx="4011240" cy="323165"/>
          </a:xfrm>
          <a:prstGeom prst="rect">
            <a:avLst/>
          </a:prstGeom>
          <a:noFill/>
        </p:spPr>
        <p:txBody>
          <a:bodyPr wrap="square" lIns="0" rIns="36000" rtlCol="0">
            <a:spAutoFit/>
          </a:bodyPr>
          <a:lstStyle/>
          <a:p>
            <a:pPr algn="ctr"/>
            <a:r>
              <a:rPr lang="de-AT" sz="1500" dirty="0" err="1">
                <a:solidFill>
                  <a:schemeClr val="bg1"/>
                </a:solidFill>
              </a:rPr>
              <a:t>Provide</a:t>
            </a:r>
            <a:r>
              <a:rPr lang="de-AT" sz="1500" dirty="0">
                <a:solidFill>
                  <a:schemeClr val="bg1"/>
                </a:solidFill>
              </a:rPr>
              <a:t> </a:t>
            </a:r>
            <a:r>
              <a:rPr lang="de-AT" sz="1500" dirty="0" err="1">
                <a:solidFill>
                  <a:schemeClr val="bg1"/>
                </a:solidFill>
              </a:rPr>
              <a:t>mobility</a:t>
            </a:r>
            <a:r>
              <a:rPr lang="de-AT" sz="1500" dirty="0">
                <a:solidFill>
                  <a:schemeClr val="bg1"/>
                </a:solidFill>
              </a:rPr>
              <a:t> Information (online, </a:t>
            </a:r>
            <a:r>
              <a:rPr lang="de-AT" sz="1500" dirty="0" err="1">
                <a:solidFill>
                  <a:schemeClr val="bg1"/>
                </a:solidFill>
              </a:rPr>
              <a:t>print</a:t>
            </a:r>
            <a:r>
              <a:rPr lang="de-AT" sz="1500" dirty="0">
                <a:solidFill>
                  <a:schemeClr val="bg1"/>
                </a:solidFill>
              </a:rPr>
              <a:t>, on-site)</a:t>
            </a:r>
          </a:p>
        </p:txBody>
      </p:sp>
      <p:sp>
        <p:nvSpPr>
          <p:cNvPr id="62" name="Rechteck 61"/>
          <p:cNvSpPr/>
          <p:nvPr/>
        </p:nvSpPr>
        <p:spPr>
          <a:xfrm>
            <a:off x="627471" y="5826941"/>
            <a:ext cx="8083182" cy="397887"/>
          </a:xfrm>
          <a:prstGeom prst="rect">
            <a:avLst/>
          </a:prstGeom>
          <a:solidFill>
            <a:srgbClr val="C2D30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AT" sz="15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Trained</a:t>
            </a:r>
            <a:r>
              <a:rPr lang="de-AT" sz="1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de-AT" sz="15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Sustainable</a:t>
            </a:r>
            <a:r>
              <a:rPr lang="de-AT" sz="1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Mobility Managers, Know-how </a:t>
            </a:r>
            <a:r>
              <a:rPr lang="de-AT" sz="15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exchange</a:t>
            </a:r>
            <a:r>
              <a:rPr lang="de-AT" sz="1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de-AT" sz="15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through</a:t>
            </a:r>
            <a:r>
              <a:rPr lang="de-AT" sz="1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mutual </a:t>
            </a:r>
            <a:r>
              <a:rPr lang="de-AT" sz="15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learning</a:t>
            </a:r>
            <a:r>
              <a:rPr lang="de-AT" sz="1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de-AT" sz="15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activities</a:t>
            </a:r>
            <a:r>
              <a:rPr lang="de-AT" sz="1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</a:p>
        </p:txBody>
      </p:sp>
      <p:pic>
        <p:nvPicPr>
          <p:cNvPr id="60" name="Grafik 59"/>
          <p:cNvPicPr>
            <a:picLocks noChangeAspect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27496" y="4410662"/>
            <a:ext cx="1345567" cy="1025010"/>
          </a:xfrm>
          <a:prstGeom prst="rect">
            <a:avLst/>
          </a:prstGeom>
        </p:spPr>
      </p:pic>
      <p:sp>
        <p:nvSpPr>
          <p:cNvPr id="63" name="Textfeld 62"/>
          <p:cNvSpPr txBox="1"/>
          <p:nvPr/>
        </p:nvSpPr>
        <p:spPr>
          <a:xfrm>
            <a:off x="639399" y="5152600"/>
            <a:ext cx="1333664" cy="276999"/>
          </a:xfrm>
          <a:prstGeom prst="rect">
            <a:avLst/>
          </a:prstGeom>
          <a:solidFill>
            <a:srgbClr val="FFFFFF">
              <a:alpha val="60000"/>
            </a:srgbClr>
          </a:solidFill>
        </p:spPr>
        <p:txBody>
          <a:bodyPr wrap="square" tIns="0" bIns="0" rtlCol="0">
            <a:spAutoFit/>
          </a:bodyPr>
          <a:lstStyle/>
          <a:p>
            <a:pPr algn="ctr"/>
            <a:r>
              <a:rPr lang="de-AT" dirty="0">
                <a:solidFill>
                  <a:srgbClr val="006293"/>
                </a:solidFill>
              </a:rPr>
              <a:t>SRTMPs</a:t>
            </a:r>
          </a:p>
        </p:txBody>
      </p:sp>
    </p:spTree>
    <p:extLst>
      <p:ext uri="{BB962C8B-B14F-4D97-AF65-F5344CB8AC3E}">
        <p14:creationId xmlns:p14="http://schemas.microsoft.com/office/powerpoint/2010/main" val="9939893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 dirty="0"/>
              <a:t>Projekat </a:t>
            </a:r>
            <a:r>
              <a:rPr lang="sr-Latn-RS" dirty="0" err="1"/>
              <a:t>Transdanube.Pearls</a:t>
            </a:r>
            <a:endParaRPr lang="sr-Latn-R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dirty="0"/>
              <a:t>http://www.interreg-danube.eu/approved-projects/transdanube-pearls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4C1561-1EA9-4E29-91B1-08CB51930673}" type="slidenum">
              <a:rPr lang="de-DE" smtClean="0"/>
              <a:t>3</a:t>
            </a:fld>
            <a:endParaRPr lang="de-DE" dirty="0"/>
          </a:p>
        </p:txBody>
      </p:sp>
      <p:sp>
        <p:nvSpPr>
          <p:cNvPr id="6" name="Content Placeholder 2"/>
          <p:cNvSpPr>
            <a:spLocks noGrp="1"/>
          </p:cNvSpPr>
          <p:nvPr>
            <p:ph idx="4294967295"/>
          </p:nvPr>
        </p:nvSpPr>
        <p:spPr>
          <a:xfrm>
            <a:off x="639398" y="2280684"/>
            <a:ext cx="8155685" cy="4108619"/>
          </a:xfrm>
          <a:prstGeom prst="rect">
            <a:avLst/>
          </a:prstGeo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sr-Latn-RS" dirty="0"/>
              <a:t>Projekat vodi Austrijska agencija za zaštitu životne sredine a u njemu učestvuje 15 organizacija iz 9 zemalja. </a:t>
            </a:r>
          </a:p>
          <a:p>
            <a:pPr>
              <a:lnSpc>
                <a:spcPct val="100000"/>
              </a:lnSpc>
            </a:pPr>
            <a:r>
              <a:rPr lang="sr-Latn-RS" dirty="0"/>
              <a:t>Partneri u projektu iz Srbije su RARIS (Regionalna agencija za razvoj istočne Srbije) i DCC (Dunavski centar za kompetenciju). </a:t>
            </a:r>
          </a:p>
          <a:p>
            <a:pPr>
              <a:lnSpc>
                <a:spcPct val="100000"/>
              </a:lnSpc>
            </a:pPr>
            <a:r>
              <a:rPr lang="sr-Latn-RS" dirty="0"/>
              <a:t>Pridruženi Stratešku partneri iz Srbije na projektu su: Ministarstvo poljoprivrede i životne sredine, Razvojna Agencija Srbije i opština Kladovo.</a:t>
            </a:r>
          </a:p>
        </p:txBody>
      </p:sp>
    </p:spTree>
    <p:extLst>
      <p:ext uri="{BB962C8B-B14F-4D97-AF65-F5344CB8AC3E}">
        <p14:creationId xmlns:p14="http://schemas.microsoft.com/office/powerpoint/2010/main" val="38269343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 dirty="0"/>
              <a:t>Projekat </a:t>
            </a:r>
            <a:r>
              <a:rPr lang="sr-Latn-RS" dirty="0" err="1"/>
              <a:t>Transdanube.Pearls</a:t>
            </a:r>
            <a:endParaRPr lang="sr-Latn-R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dirty="0"/>
              <a:t>http://www.interreg-danube.eu/approved-projects/transdanube-pearls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4C1561-1EA9-4E29-91B1-08CB51930673}" type="slidenum">
              <a:rPr lang="de-DE" smtClean="0"/>
              <a:t>4</a:t>
            </a:fld>
            <a:endParaRPr lang="de-DE" dirty="0"/>
          </a:p>
        </p:txBody>
      </p:sp>
      <p:sp>
        <p:nvSpPr>
          <p:cNvPr id="6" name="Content Placeholder 2"/>
          <p:cNvSpPr>
            <a:spLocks noGrp="1"/>
          </p:cNvSpPr>
          <p:nvPr>
            <p:ph idx="4294967295"/>
          </p:nvPr>
        </p:nvSpPr>
        <p:spPr>
          <a:xfrm>
            <a:off x="639399" y="2280684"/>
            <a:ext cx="8131622" cy="4108619"/>
          </a:xfrm>
          <a:prstGeom prst="rect">
            <a:avLst/>
          </a:prstGeo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sr-Latn-RS" dirty="0"/>
              <a:t>Centralni element projekta je uspostavljanje mreže destinacija ("</a:t>
            </a:r>
            <a:r>
              <a:rPr lang="sr-Latn-RS" dirty="0" err="1"/>
              <a:t>Transdanube.Pearls</a:t>
            </a:r>
            <a:r>
              <a:rPr lang="sr-Latn-RS" dirty="0"/>
              <a:t>") </a:t>
            </a:r>
            <a:r>
              <a:rPr lang="sr-Latn-RS" dirty="0" err="1"/>
              <a:t>posvećenih</a:t>
            </a:r>
            <a:r>
              <a:rPr lang="sr-Latn-RS" dirty="0"/>
              <a:t> održivom transportu za turiste i stanovnike duž Dunava koji će podržati saradnju između različitih aktera iz saobraćaja i turizma. </a:t>
            </a:r>
          </a:p>
          <a:p>
            <a:pPr>
              <a:lnSpc>
                <a:spcPct val="100000"/>
              </a:lnSpc>
            </a:pPr>
            <a:r>
              <a:rPr lang="sr-Latn-RS" dirty="0"/>
              <a:t>Ova mreža će povećati vidljivost destinacija učesnika u Projektu i ponuditi svim posetiocima jedinstvenu mogućnost da putuju duž Dunava koristeći održive vidove transporta. </a:t>
            </a:r>
          </a:p>
        </p:txBody>
      </p:sp>
    </p:spTree>
    <p:extLst>
      <p:ext uri="{BB962C8B-B14F-4D97-AF65-F5344CB8AC3E}">
        <p14:creationId xmlns:p14="http://schemas.microsoft.com/office/powerpoint/2010/main" val="6028574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 dirty="0"/>
              <a:t>Ciljevi mreže destinacija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http://www.interreg-danube.eu/approved-projects/transdanube-pearls</a:t>
            </a:r>
            <a:endParaRPr kumimoji="0" lang="de-DE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Segoe UI" panose="020B0502040204020203" pitchFamily="34" charset="0"/>
              <a:ea typeface="+mn-ea"/>
              <a:cs typeface="Segoe UI" panose="020B0502040204020203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64C1561-1EA9-4E29-91B1-08CB51930673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de-DE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Segoe UI" panose="020B0502040204020203" pitchFamily="34" charset="0"/>
              <a:ea typeface="+mn-ea"/>
              <a:cs typeface="Segoe UI" panose="020B0502040204020203" pitchFamily="34" charset="0"/>
            </a:endParaRPr>
          </a:p>
        </p:txBody>
      </p:sp>
      <p:sp>
        <p:nvSpPr>
          <p:cNvPr id="8" name="Content Placeholder 2"/>
          <p:cNvSpPr>
            <a:spLocks noGrp="1"/>
          </p:cNvSpPr>
          <p:nvPr>
            <p:ph idx="4294967295"/>
          </p:nvPr>
        </p:nvSpPr>
        <p:spPr>
          <a:xfrm>
            <a:off x="639399" y="1648326"/>
            <a:ext cx="8239906" cy="4740977"/>
          </a:xfrm>
          <a:prstGeom prst="rect">
            <a:avLst/>
          </a:prstGeo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sr-Latn-RS" dirty="0"/>
              <a:t>Da pruži posetiocima mogućnost da dođu do označenih tačaka (</a:t>
            </a:r>
            <a:r>
              <a:rPr lang="sr-Latn-RS" dirty="0" err="1"/>
              <a:t>Pearls</a:t>
            </a:r>
            <a:r>
              <a:rPr lang="sr-Latn-RS" dirty="0"/>
              <a:t>) bez upotrebe privatnih automobila boljim kombinovanjem postojećih mobilnih usluga;</a:t>
            </a:r>
          </a:p>
          <a:p>
            <a:pPr>
              <a:lnSpc>
                <a:spcPct val="100000"/>
              </a:lnSpc>
            </a:pPr>
            <a:r>
              <a:rPr lang="sr-Latn-RS" dirty="0">
                <a:solidFill>
                  <a:srgbClr val="003399">
                    <a:lumMod val="50000"/>
                  </a:srgbClr>
                </a:solidFill>
                <a:latin typeface="Segoe UI" panose="020B0502040204020203" pitchFamily="34" charset="0"/>
              </a:rPr>
              <a:t>Da omogući  posetiocima da putuju duž označenih tačaka (</a:t>
            </a:r>
            <a:r>
              <a:rPr lang="sr-Latn-RS" dirty="0" err="1">
                <a:solidFill>
                  <a:srgbClr val="003399">
                    <a:lumMod val="50000"/>
                  </a:srgbClr>
                </a:solidFill>
                <a:latin typeface="Segoe UI" panose="020B0502040204020203" pitchFamily="34" charset="0"/>
              </a:rPr>
              <a:t>Pearls</a:t>
            </a:r>
            <a:r>
              <a:rPr lang="sr-Latn-RS" dirty="0">
                <a:solidFill>
                  <a:srgbClr val="003399">
                    <a:lumMod val="50000"/>
                  </a:srgbClr>
                </a:solidFill>
                <a:latin typeface="Segoe UI" panose="020B0502040204020203" pitchFamily="34" charset="0"/>
              </a:rPr>
              <a:t>) korišćenjem novih i poboljšanih održivih vidova transporta razvijenih i testiranih kroz projekat;</a:t>
            </a:r>
          </a:p>
          <a:p>
            <a:pPr>
              <a:lnSpc>
                <a:spcPct val="100000"/>
              </a:lnSpc>
            </a:pPr>
            <a:r>
              <a:rPr lang="sr-Latn-RS" dirty="0">
                <a:solidFill>
                  <a:srgbClr val="003399">
                    <a:lumMod val="50000"/>
                  </a:srgbClr>
                </a:solidFill>
                <a:latin typeface="Segoe UI" panose="020B0502040204020203" pitchFamily="34" charset="0"/>
              </a:rPr>
              <a:t>Da pruži informacije o postojećim održivim uslugama transporta i turističkoj ponudi koje su prilagođene korisniku i lako dostupne;</a:t>
            </a:r>
          </a:p>
          <a:p>
            <a:pPr>
              <a:lnSpc>
                <a:spcPct val="100000"/>
              </a:lnSpc>
            </a:pPr>
            <a:r>
              <a:rPr lang="sr-Latn-RS" dirty="0"/>
              <a:t>Osnaživanje lokalnih i regionalnih aktera da nastave praksu održivog transporta u turizmu i van životnog veka projekta</a:t>
            </a:r>
          </a:p>
          <a:p>
            <a:pPr>
              <a:lnSpc>
                <a:spcPct val="100000"/>
              </a:lnSpc>
            </a:pPr>
            <a:endParaRPr lang="sr-Latn-RS" dirty="0">
              <a:solidFill>
                <a:srgbClr val="003399">
                  <a:lumMod val="50000"/>
                </a:srgbClr>
              </a:solidFill>
              <a:latin typeface="Segoe UI" panose="020B0502040204020203" pitchFamily="34" charset="0"/>
            </a:endParaRPr>
          </a:p>
          <a:p>
            <a:pPr>
              <a:lnSpc>
                <a:spcPct val="100000"/>
              </a:lnSpc>
            </a:pPr>
            <a:endParaRPr lang="sr-Latn-RS" dirty="0"/>
          </a:p>
          <a:p>
            <a:pPr>
              <a:lnSpc>
                <a:spcPct val="100000"/>
              </a:lnSpc>
            </a:pPr>
            <a:endParaRPr lang="sr-Latn-RS" dirty="0"/>
          </a:p>
          <a:p>
            <a:pPr>
              <a:lnSpc>
                <a:spcPct val="100000"/>
              </a:lnSpc>
            </a:pPr>
            <a:endParaRPr lang="sr-Latn-RS" dirty="0"/>
          </a:p>
          <a:p>
            <a:pPr>
              <a:lnSpc>
                <a:spcPct val="100000"/>
              </a:lnSpc>
            </a:pPr>
            <a:endParaRPr lang="sr-Latn-RS" dirty="0"/>
          </a:p>
        </p:txBody>
      </p:sp>
    </p:spTree>
    <p:extLst>
      <p:ext uri="{BB962C8B-B14F-4D97-AF65-F5344CB8AC3E}">
        <p14:creationId xmlns:p14="http://schemas.microsoft.com/office/powerpoint/2010/main" val="20080238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/>
              <a:t>Travel </a:t>
            </a:r>
            <a:r>
              <a:rPr lang="de-AT" dirty="0" err="1"/>
              <a:t>the</a:t>
            </a:r>
            <a:r>
              <a:rPr lang="de-AT" dirty="0"/>
              <a:t> </a:t>
            </a:r>
            <a:r>
              <a:rPr lang="de-AT" dirty="0" err="1"/>
              <a:t>Danube</a:t>
            </a:r>
            <a:r>
              <a:rPr lang="de-AT" dirty="0"/>
              <a:t> in 21 </a:t>
            </a:r>
            <a:r>
              <a:rPr lang="de-AT" dirty="0" err="1"/>
              <a:t>days</a:t>
            </a:r>
            <a:r>
              <a:rPr lang="de-AT" dirty="0"/>
              <a:t>!</a:t>
            </a:r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http://www.interreg-danube.eu/approved-projects/transdanube-pearls</a:t>
            </a:r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4C1561-1EA9-4E29-91B1-08CB51930673}" type="slidenum">
              <a:rPr lang="de-DE" smtClean="0"/>
              <a:t>6</a:t>
            </a:fld>
            <a:endParaRPr lang="de-DE" dirty="0"/>
          </a:p>
        </p:txBody>
      </p:sp>
      <p:pic>
        <p:nvPicPr>
          <p:cNvPr id="6" name="Grafik 5"/>
          <p:cNvPicPr>
            <a:picLocks noChangeAspect="1"/>
          </p:cNvPicPr>
          <p:nvPr/>
        </p:nvPicPr>
        <p:blipFill rotWithShape="1">
          <a:blip r:embed="rId2"/>
          <a:srcRect t="11197" b="4980"/>
          <a:stretch/>
        </p:blipFill>
        <p:spPr>
          <a:xfrm>
            <a:off x="891304" y="2221834"/>
            <a:ext cx="7144269" cy="3765909"/>
          </a:xfrm>
          <a:prstGeom prst="rect">
            <a:avLst/>
          </a:prstGeom>
        </p:spPr>
      </p:pic>
      <p:pic>
        <p:nvPicPr>
          <p:cNvPr id="7" name="Grafik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03554" y="1828799"/>
            <a:ext cx="2897885" cy="1087880"/>
          </a:xfrm>
          <a:prstGeom prst="rect">
            <a:avLst/>
          </a:prstGeom>
        </p:spPr>
      </p:pic>
      <p:sp>
        <p:nvSpPr>
          <p:cNvPr id="8" name="Textfeld 7"/>
          <p:cNvSpPr txBox="1"/>
          <p:nvPr/>
        </p:nvSpPr>
        <p:spPr>
          <a:xfrm>
            <a:off x="3780198" y="1907193"/>
            <a:ext cx="4248295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dirty="0">
                <a:latin typeface="Segoe UI" panose="020B0502040204020203" pitchFamily="34" charset="0"/>
                <a:cs typeface="Segoe UI" panose="020B0502040204020203" pitchFamily="34" charset="0"/>
              </a:rPr>
              <a:t>Where to look?  Danube Pearls</a:t>
            </a:r>
            <a:endParaRPr lang="de-AT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en-US" dirty="0">
                <a:latin typeface="Segoe UI" panose="020B0502040204020203" pitchFamily="34" charset="0"/>
                <a:cs typeface="Segoe UI" panose="020B0502040204020203" pitchFamily="34" charset="0"/>
              </a:rPr>
              <a:t>What to look for? Inventory </a:t>
            </a:r>
            <a:endParaRPr lang="de-AT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grpSp>
        <p:nvGrpSpPr>
          <p:cNvPr id="17" name="Gruppieren 16"/>
          <p:cNvGrpSpPr/>
          <p:nvPr/>
        </p:nvGrpSpPr>
        <p:grpSpPr>
          <a:xfrm>
            <a:off x="639399" y="4415601"/>
            <a:ext cx="1713098" cy="2055897"/>
            <a:chOff x="522173" y="4522839"/>
            <a:chExt cx="1713098" cy="2055897"/>
          </a:xfrm>
          <a:effectLst>
            <a:outerShdw blurRad="50800" dist="38100" algn="l" rotWithShape="0">
              <a:prstClr val="black">
                <a:alpha val="40000"/>
              </a:prstClr>
            </a:outerShdw>
          </a:effectLst>
        </p:grpSpPr>
        <p:pic>
          <p:nvPicPr>
            <p:cNvPr id="15" name="Grafik 1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9399" y="4522839"/>
              <a:ext cx="1464783" cy="1923491"/>
            </a:xfrm>
            <a:prstGeom prst="rect">
              <a:avLst/>
            </a:prstGeom>
          </p:spPr>
        </p:pic>
        <p:sp>
          <p:nvSpPr>
            <p:cNvPr id="16" name="Textfeld 15"/>
            <p:cNvSpPr txBox="1"/>
            <p:nvPr/>
          </p:nvSpPr>
          <p:spPr>
            <a:xfrm>
              <a:off x="522173" y="4682122"/>
              <a:ext cx="1713098" cy="53860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AT" sz="2900" b="1" dirty="0">
                  <a:solidFill>
                    <a:srgbClr val="1B7F94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DANUBE</a:t>
              </a:r>
            </a:p>
          </p:txBody>
        </p:sp>
        <p:sp>
          <p:nvSpPr>
            <p:cNvPr id="9" name="Textfeld 8"/>
            <p:cNvSpPr txBox="1"/>
            <p:nvPr/>
          </p:nvSpPr>
          <p:spPr>
            <a:xfrm>
              <a:off x="643271" y="5793906"/>
              <a:ext cx="1456660" cy="78483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>
                  <a:lumMod val="85000"/>
                </a:schemeClr>
              </a:solidFill>
            </a:ln>
          </p:spPr>
          <p:txBody>
            <a:bodyPr wrap="square" lIns="72000" rIns="0" rtlCol="0">
              <a:spAutoFit/>
            </a:bodyPr>
            <a:lstStyle/>
            <a:p>
              <a:r>
                <a:rPr lang="en-GB" sz="1500" b="1" dirty="0">
                  <a:latin typeface="Segoe UI" panose="020B0502040204020203" pitchFamily="34" charset="0"/>
                  <a:cs typeface="Segoe UI" panose="020B0502040204020203" pitchFamily="34" charset="0"/>
                </a:rPr>
                <a:t>Travel the Danube in </a:t>
              </a:r>
            </a:p>
            <a:p>
              <a:r>
                <a:rPr lang="en-GB" sz="1500" b="1" dirty="0">
                  <a:latin typeface="Segoe UI" panose="020B0502040204020203" pitchFamily="34" charset="0"/>
                  <a:cs typeface="Segoe UI" panose="020B0502040204020203" pitchFamily="34" charset="0"/>
                </a:rPr>
                <a:t>21 days!</a:t>
              </a:r>
            </a:p>
          </p:txBody>
        </p:sp>
      </p:grpSp>
      <p:pic>
        <p:nvPicPr>
          <p:cNvPr id="18" name="Grafik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4505" y="4439292"/>
            <a:ext cx="292652" cy="110424"/>
          </a:xfrm>
          <a:prstGeom prst="rect">
            <a:avLst/>
          </a:prstGeom>
        </p:spPr>
      </p:pic>
      <p:sp>
        <p:nvSpPr>
          <p:cNvPr id="19" name="Textfeld 18"/>
          <p:cNvSpPr txBox="1"/>
          <p:nvPr/>
        </p:nvSpPr>
        <p:spPr>
          <a:xfrm>
            <a:off x="2280900" y="6079083"/>
            <a:ext cx="40261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AT" dirty="0"/>
              <a:t>+ </a:t>
            </a:r>
            <a:r>
              <a:rPr lang="de-AT" dirty="0" err="1"/>
              <a:t>Recommendations</a:t>
            </a:r>
            <a:r>
              <a:rPr lang="de-AT" dirty="0"/>
              <a:t> </a:t>
            </a:r>
            <a:r>
              <a:rPr lang="de-AT" dirty="0" err="1"/>
              <a:t>for</a:t>
            </a:r>
            <a:r>
              <a:rPr lang="de-AT" dirty="0"/>
              <a:t> </a:t>
            </a:r>
            <a:r>
              <a:rPr lang="de-AT" dirty="0" err="1"/>
              <a:t>the</a:t>
            </a:r>
            <a:r>
              <a:rPr lang="de-AT" dirty="0"/>
              <a:t> SRTMPs </a:t>
            </a:r>
          </a:p>
        </p:txBody>
      </p:sp>
    </p:spTree>
    <p:extLst>
      <p:ext uri="{BB962C8B-B14F-4D97-AF65-F5344CB8AC3E}">
        <p14:creationId xmlns:p14="http://schemas.microsoft.com/office/powerpoint/2010/main" val="32914965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Grafik 31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3233054" y="-2157228"/>
            <a:ext cx="2548619" cy="12622605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63590" y="991201"/>
            <a:ext cx="5774745" cy="837598"/>
          </a:xfrm>
        </p:spPr>
        <p:txBody>
          <a:bodyPr/>
          <a:lstStyle/>
          <a:p>
            <a:r>
              <a:rPr lang="sr-Latn-RS" dirty="0"/>
              <a:t>Održiva mobilnost</a:t>
            </a:r>
            <a:endParaRPr lang="de-AT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sr-Latn-RS" dirty="0"/>
          </a:p>
          <a:p>
            <a:pPr marL="0" indent="0">
              <a:buNone/>
            </a:pPr>
            <a:endParaRPr lang="de-AT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http://www.interreg-danube.eu/approved-projects/transdanube-pearls</a:t>
            </a:r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4C1561-1EA9-4E29-91B1-08CB51930673}" type="slidenum">
              <a:rPr lang="de-DE" smtClean="0"/>
              <a:t>7</a:t>
            </a:fld>
            <a:endParaRPr lang="de-DE" dirty="0"/>
          </a:p>
        </p:txBody>
      </p:sp>
      <p:pic>
        <p:nvPicPr>
          <p:cNvPr id="6" name="Grafik 5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286000"/>
                    </a14:imgEffect>
                    <a14:imgEffect>
                      <a14:brightnessContrast bright="1000" contras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0464" y="2578935"/>
            <a:ext cx="7094220" cy="1414273"/>
          </a:xfrm>
          <a:prstGeom prst="rect">
            <a:avLst/>
          </a:prstGeom>
        </p:spPr>
      </p:pic>
      <p:cxnSp>
        <p:nvCxnSpPr>
          <p:cNvPr id="7" name="Gerade Verbindung mit Pfeil 6"/>
          <p:cNvCxnSpPr>
            <a:cxnSpLocks/>
          </p:cNvCxnSpPr>
          <p:nvPr/>
        </p:nvCxnSpPr>
        <p:spPr>
          <a:xfrm flipV="1">
            <a:off x="2173245" y="3442598"/>
            <a:ext cx="1363980" cy="7620"/>
          </a:xfrm>
          <a:prstGeom prst="straightConnector1">
            <a:avLst/>
          </a:prstGeom>
          <a:ln w="76200">
            <a:solidFill>
              <a:srgbClr val="FFD73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hteck 13"/>
          <p:cNvSpPr/>
          <p:nvPr/>
        </p:nvSpPr>
        <p:spPr>
          <a:xfrm>
            <a:off x="5350785" y="3511178"/>
            <a:ext cx="435825" cy="2057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dirty="0"/>
          </a:p>
        </p:txBody>
      </p:sp>
      <p:pic>
        <p:nvPicPr>
          <p:cNvPr id="12" name="Grafik 11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59500" y="3580727"/>
            <a:ext cx="386684" cy="386684"/>
          </a:xfrm>
          <a:prstGeom prst="rect">
            <a:avLst/>
          </a:prstGeom>
        </p:spPr>
      </p:pic>
      <p:pic>
        <p:nvPicPr>
          <p:cNvPr id="13" name="Grafik 12"/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aturation sat="33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490915" y="3485476"/>
            <a:ext cx="591390" cy="591390"/>
          </a:xfrm>
          <a:prstGeom prst="rect">
            <a:avLst/>
          </a:prstGeom>
        </p:spPr>
      </p:pic>
      <p:cxnSp>
        <p:nvCxnSpPr>
          <p:cNvPr id="17" name="Gerade Verbindung mit Pfeil 16"/>
          <p:cNvCxnSpPr>
            <a:cxnSpLocks/>
          </p:cNvCxnSpPr>
          <p:nvPr/>
        </p:nvCxnSpPr>
        <p:spPr>
          <a:xfrm flipV="1">
            <a:off x="4954545" y="3457838"/>
            <a:ext cx="1363980" cy="7620"/>
          </a:xfrm>
          <a:prstGeom prst="straightConnector1">
            <a:avLst/>
          </a:prstGeom>
          <a:ln w="76200">
            <a:solidFill>
              <a:srgbClr val="FFD73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Grafik 18"/>
          <p:cNvPicPr>
            <a:picLocks noChangeAspect="1"/>
          </p:cNvPicPr>
          <p:nvPr/>
        </p:nvPicPr>
        <p:blipFill rotWithShape="1"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aturation sat="286000"/>
                    </a14:imgEffect>
                    <a14:imgEffect>
                      <a14:brightnessContrast bright="1000" contras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0464" y="3893641"/>
            <a:ext cx="7094220" cy="1641926"/>
          </a:xfrm>
          <a:prstGeom prst="rect">
            <a:avLst/>
          </a:prstGeom>
        </p:spPr>
      </p:pic>
      <p:pic>
        <p:nvPicPr>
          <p:cNvPr id="20" name="Grafik 19"/>
          <p:cNvPicPr>
            <a:picLocks noChangeAspect="1"/>
          </p:cNvPicPr>
          <p:nvPr/>
        </p:nvPicPr>
        <p:blipFill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79302" y="4348213"/>
            <a:ext cx="560299" cy="34289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</p:pic>
      <p:sp>
        <p:nvSpPr>
          <p:cNvPr id="21" name="Textfeld 20"/>
          <p:cNvSpPr txBox="1"/>
          <p:nvPr/>
        </p:nvSpPr>
        <p:spPr>
          <a:xfrm>
            <a:off x="5346355" y="4772160"/>
            <a:ext cx="389969" cy="215444"/>
          </a:xfrm>
          <a:prstGeom prst="rect">
            <a:avLst/>
          </a:prstGeom>
          <a:solidFill>
            <a:schemeClr val="bg1"/>
          </a:solidFill>
        </p:spPr>
        <p:txBody>
          <a:bodyPr wrap="none" lIns="36000" tIns="0" rIns="36000" bIns="0" rtlCol="0">
            <a:spAutoFit/>
          </a:bodyPr>
          <a:lstStyle/>
          <a:p>
            <a:r>
              <a:rPr lang="de-AT" sz="1400" b="1" dirty="0">
                <a:solidFill>
                  <a:srgbClr val="0C576A"/>
                </a:solidFill>
              </a:rPr>
              <a:t>Bike</a:t>
            </a:r>
          </a:p>
        </p:txBody>
      </p:sp>
      <p:cxnSp>
        <p:nvCxnSpPr>
          <p:cNvPr id="22" name="Gerade Verbindung mit Pfeil 21"/>
          <p:cNvCxnSpPr>
            <a:cxnSpLocks/>
          </p:cNvCxnSpPr>
          <p:nvPr/>
        </p:nvCxnSpPr>
        <p:spPr>
          <a:xfrm flipV="1">
            <a:off x="4965177" y="4751466"/>
            <a:ext cx="1363980" cy="7620"/>
          </a:xfrm>
          <a:prstGeom prst="straightConnector1">
            <a:avLst/>
          </a:prstGeom>
          <a:ln w="76200">
            <a:solidFill>
              <a:srgbClr val="C1D208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Gerade Verbindung mit Pfeil 22"/>
          <p:cNvCxnSpPr>
            <a:cxnSpLocks/>
          </p:cNvCxnSpPr>
          <p:nvPr/>
        </p:nvCxnSpPr>
        <p:spPr>
          <a:xfrm>
            <a:off x="2118169" y="4757193"/>
            <a:ext cx="1442978" cy="4906"/>
          </a:xfrm>
          <a:prstGeom prst="straightConnector1">
            <a:avLst/>
          </a:prstGeom>
          <a:ln w="76200">
            <a:solidFill>
              <a:srgbClr val="C1D208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feld 23"/>
          <p:cNvSpPr txBox="1"/>
          <p:nvPr/>
        </p:nvSpPr>
        <p:spPr>
          <a:xfrm>
            <a:off x="5047791" y="5174668"/>
            <a:ext cx="259070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AT" sz="1200" dirty="0"/>
              <a:t>Quelle: Friedwagner nach </a:t>
            </a:r>
            <a:r>
              <a:rPr lang="de-AT" sz="1200" dirty="0" err="1"/>
              <a:t>Zehetgruber</a:t>
            </a:r>
            <a:endParaRPr lang="de-AT" sz="1200" dirty="0"/>
          </a:p>
        </p:txBody>
      </p:sp>
      <p:sp>
        <p:nvSpPr>
          <p:cNvPr id="26" name="Rechteck: abgerundete Ecken 25"/>
          <p:cNvSpPr/>
          <p:nvPr/>
        </p:nvSpPr>
        <p:spPr>
          <a:xfrm>
            <a:off x="2135364" y="4440819"/>
            <a:ext cx="306993" cy="206123"/>
          </a:xfrm>
          <a:prstGeom prst="roundRect">
            <a:avLst/>
          </a:prstGeom>
          <a:solidFill>
            <a:srgbClr val="FFFFFF"/>
          </a:solidFill>
          <a:ln w="22225">
            <a:solidFill>
              <a:srgbClr val="0C57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dirty="0"/>
          </a:p>
        </p:txBody>
      </p:sp>
      <p:pic>
        <p:nvPicPr>
          <p:cNvPr id="25" name="Grafik 24"/>
          <p:cNvPicPr>
            <a:picLocks noChangeAspect="1"/>
          </p:cNvPicPr>
          <p:nvPr/>
        </p:nvPicPr>
        <p:blipFill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97167" y="4465544"/>
            <a:ext cx="193726" cy="1185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</p:pic>
      <p:cxnSp>
        <p:nvCxnSpPr>
          <p:cNvPr id="28" name="Gerader Verbinder 27"/>
          <p:cNvCxnSpPr>
            <a:cxnSpLocks/>
          </p:cNvCxnSpPr>
          <p:nvPr/>
        </p:nvCxnSpPr>
        <p:spPr>
          <a:xfrm>
            <a:off x="2146328" y="4627206"/>
            <a:ext cx="313571" cy="1255"/>
          </a:xfrm>
          <a:prstGeom prst="line">
            <a:avLst/>
          </a:prstGeom>
          <a:ln w="57150">
            <a:solidFill>
              <a:srgbClr val="0C57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itel 1"/>
          <p:cNvSpPr txBox="1">
            <a:spLocks/>
          </p:cNvSpPr>
          <p:nvPr/>
        </p:nvSpPr>
        <p:spPr>
          <a:xfrm>
            <a:off x="667819" y="1789463"/>
            <a:ext cx="3446147" cy="83759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 baseline="0">
                <a:solidFill>
                  <a:schemeClr val="accent1">
                    <a:lumMod val="50000"/>
                  </a:schemeClr>
                </a:solidFill>
                <a:latin typeface="Segoe UI" panose="020B0502040204020203" pitchFamily="34" charset="0"/>
                <a:ea typeface="+mj-ea"/>
                <a:cs typeface="Segoe UI" panose="020B0502040204020203" pitchFamily="34" charset="0"/>
              </a:defRPr>
            </a:lvl1pPr>
          </a:lstStyle>
          <a:p>
            <a:r>
              <a:rPr lang="sr-Latn-RS" sz="2400" dirty="0"/>
              <a:t>Doći do </a:t>
            </a:r>
            <a:r>
              <a:rPr lang="sr-Latn-RS" sz="2400" dirty="0">
                <a:solidFill>
                  <a:srgbClr val="003399">
                    <a:lumMod val="50000"/>
                  </a:srgbClr>
                </a:solidFill>
                <a:ea typeface="+mn-ea"/>
              </a:rPr>
              <a:t>Bisera“</a:t>
            </a:r>
            <a:r>
              <a:rPr lang="de-AT" sz="2400" dirty="0">
                <a:solidFill>
                  <a:srgbClr val="003399">
                    <a:lumMod val="50000"/>
                  </a:srgbClr>
                </a:solidFill>
                <a:ea typeface="+mn-ea"/>
              </a:rPr>
              <a:t>…</a:t>
            </a:r>
            <a:endParaRPr lang="de-AT" sz="2400" dirty="0"/>
          </a:p>
        </p:txBody>
      </p:sp>
    </p:spTree>
    <p:extLst>
      <p:ext uri="{BB962C8B-B14F-4D97-AF65-F5344CB8AC3E}">
        <p14:creationId xmlns:p14="http://schemas.microsoft.com/office/powerpoint/2010/main" val="35613927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 err="1"/>
              <a:t>Održiva</a:t>
            </a:r>
            <a:r>
              <a:rPr lang="de-AT" dirty="0"/>
              <a:t> </a:t>
            </a:r>
            <a:r>
              <a:rPr lang="de-AT" dirty="0" err="1"/>
              <a:t>mobilnost</a:t>
            </a:r>
            <a:endParaRPr lang="de-AT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>
          <a:xfrm>
            <a:off x="639399" y="6389303"/>
            <a:ext cx="5475651" cy="365125"/>
          </a:xfrm>
        </p:spPr>
        <p:txBody>
          <a:bodyPr/>
          <a:lstStyle/>
          <a:p>
            <a:r>
              <a:rPr lang="de-DE"/>
              <a:t>http://www.interreg-danube.eu/approved-projects/transdanube-pearls</a:t>
            </a:r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>
          <a:xfrm>
            <a:off x="6499140" y="6389303"/>
            <a:ext cx="2057400" cy="365125"/>
          </a:xfrm>
        </p:spPr>
        <p:txBody>
          <a:bodyPr/>
          <a:lstStyle/>
          <a:p>
            <a:fld id="{364C1561-1EA9-4E29-91B1-08CB51930673}" type="slidenum">
              <a:rPr lang="de-DE" smtClean="0"/>
              <a:t>8</a:t>
            </a:fld>
            <a:endParaRPr lang="de-DE" dirty="0"/>
          </a:p>
        </p:txBody>
      </p:sp>
      <p:pic>
        <p:nvPicPr>
          <p:cNvPr id="7" name="Grafik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18559" y="3148756"/>
            <a:ext cx="1424941" cy="1470874"/>
          </a:xfrm>
          <a:prstGeom prst="rect">
            <a:avLst/>
          </a:prstGeom>
        </p:spPr>
      </p:pic>
      <p:sp>
        <p:nvSpPr>
          <p:cNvPr id="10" name="Ellipse 9"/>
          <p:cNvSpPr/>
          <p:nvPr/>
        </p:nvSpPr>
        <p:spPr>
          <a:xfrm>
            <a:off x="6275070" y="1752600"/>
            <a:ext cx="613410" cy="609600"/>
          </a:xfrm>
          <a:prstGeom prst="ellipse">
            <a:avLst/>
          </a:prstGeom>
          <a:solidFill>
            <a:srgbClr val="C2D30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/>
            <a:r>
              <a:rPr lang="de-AT" b="1" dirty="0">
                <a:solidFill>
                  <a:srgbClr val="14456A"/>
                </a:solidFill>
              </a:rPr>
              <a:t>POI</a:t>
            </a:r>
          </a:p>
        </p:txBody>
      </p:sp>
      <p:sp>
        <p:nvSpPr>
          <p:cNvPr id="11" name="Ellipse 10"/>
          <p:cNvSpPr/>
          <p:nvPr/>
        </p:nvSpPr>
        <p:spPr>
          <a:xfrm>
            <a:off x="6352455" y="4749132"/>
            <a:ext cx="613410" cy="609600"/>
          </a:xfrm>
          <a:prstGeom prst="ellipse">
            <a:avLst/>
          </a:prstGeom>
          <a:solidFill>
            <a:srgbClr val="C2D30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/>
            <a:r>
              <a:rPr lang="de-AT" b="1" dirty="0">
                <a:solidFill>
                  <a:srgbClr val="14456A"/>
                </a:solidFill>
              </a:rPr>
              <a:t>POI</a:t>
            </a:r>
          </a:p>
        </p:txBody>
      </p:sp>
      <p:sp>
        <p:nvSpPr>
          <p:cNvPr id="13" name="Ellipse 12"/>
          <p:cNvSpPr/>
          <p:nvPr/>
        </p:nvSpPr>
        <p:spPr>
          <a:xfrm>
            <a:off x="1652857" y="4749132"/>
            <a:ext cx="613410" cy="609600"/>
          </a:xfrm>
          <a:prstGeom prst="ellipse">
            <a:avLst/>
          </a:prstGeom>
          <a:solidFill>
            <a:srgbClr val="C2D30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/>
            <a:r>
              <a:rPr lang="de-AT" b="1" dirty="0">
                <a:solidFill>
                  <a:srgbClr val="14456A"/>
                </a:solidFill>
              </a:rPr>
              <a:t>POI</a:t>
            </a:r>
          </a:p>
        </p:txBody>
      </p:sp>
      <p:sp>
        <p:nvSpPr>
          <p:cNvPr id="14" name="Freihandform: Form 13"/>
          <p:cNvSpPr/>
          <p:nvPr/>
        </p:nvSpPr>
        <p:spPr>
          <a:xfrm>
            <a:off x="510540" y="5661660"/>
            <a:ext cx="8130540" cy="244151"/>
          </a:xfrm>
          <a:custGeom>
            <a:avLst/>
            <a:gdLst>
              <a:gd name="connsiteX0" fmla="*/ 7421880 w 7548773"/>
              <a:gd name="connsiteY0" fmla="*/ 137160 h 244151"/>
              <a:gd name="connsiteX1" fmla="*/ 7376160 w 7548773"/>
              <a:gd name="connsiteY1" fmla="*/ 99060 h 244151"/>
              <a:gd name="connsiteX2" fmla="*/ 5745480 w 7548773"/>
              <a:gd name="connsiteY2" fmla="*/ 243840 h 244151"/>
              <a:gd name="connsiteX3" fmla="*/ 3931920 w 7548773"/>
              <a:gd name="connsiteY3" fmla="*/ 53340 h 244151"/>
              <a:gd name="connsiteX4" fmla="*/ 2788920 w 7548773"/>
              <a:gd name="connsiteY4" fmla="*/ 228600 h 244151"/>
              <a:gd name="connsiteX5" fmla="*/ 1203960 w 7548773"/>
              <a:gd name="connsiteY5" fmla="*/ 144780 h 244151"/>
              <a:gd name="connsiteX6" fmla="*/ 0 w 7548773"/>
              <a:gd name="connsiteY6" fmla="*/ 0 h 244151"/>
              <a:gd name="connsiteX0" fmla="*/ 7376160 w 7376160"/>
              <a:gd name="connsiteY0" fmla="*/ 99060 h 244151"/>
              <a:gd name="connsiteX1" fmla="*/ 5745480 w 7376160"/>
              <a:gd name="connsiteY1" fmla="*/ 243840 h 244151"/>
              <a:gd name="connsiteX2" fmla="*/ 3931920 w 7376160"/>
              <a:gd name="connsiteY2" fmla="*/ 53340 h 244151"/>
              <a:gd name="connsiteX3" fmla="*/ 2788920 w 7376160"/>
              <a:gd name="connsiteY3" fmla="*/ 228600 h 244151"/>
              <a:gd name="connsiteX4" fmla="*/ 1203960 w 7376160"/>
              <a:gd name="connsiteY4" fmla="*/ 144780 h 244151"/>
              <a:gd name="connsiteX5" fmla="*/ 0 w 7376160"/>
              <a:gd name="connsiteY5" fmla="*/ 0 h 244151"/>
              <a:gd name="connsiteX0" fmla="*/ 8130540 w 8130540"/>
              <a:gd name="connsiteY0" fmla="*/ 99060 h 244151"/>
              <a:gd name="connsiteX1" fmla="*/ 5745480 w 8130540"/>
              <a:gd name="connsiteY1" fmla="*/ 243840 h 244151"/>
              <a:gd name="connsiteX2" fmla="*/ 3931920 w 8130540"/>
              <a:gd name="connsiteY2" fmla="*/ 53340 h 244151"/>
              <a:gd name="connsiteX3" fmla="*/ 2788920 w 8130540"/>
              <a:gd name="connsiteY3" fmla="*/ 228600 h 244151"/>
              <a:gd name="connsiteX4" fmla="*/ 1203960 w 8130540"/>
              <a:gd name="connsiteY4" fmla="*/ 144780 h 244151"/>
              <a:gd name="connsiteX5" fmla="*/ 0 w 8130540"/>
              <a:gd name="connsiteY5" fmla="*/ 0 h 2441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30540" h="244151">
                <a:moveTo>
                  <a:pt x="8130540" y="99060"/>
                </a:moveTo>
                <a:cubicBezTo>
                  <a:pt x="7851140" y="116840"/>
                  <a:pt x="6445250" y="251460"/>
                  <a:pt x="5745480" y="243840"/>
                </a:cubicBezTo>
                <a:cubicBezTo>
                  <a:pt x="5045710" y="236220"/>
                  <a:pt x="4424680" y="55880"/>
                  <a:pt x="3931920" y="53340"/>
                </a:cubicBezTo>
                <a:cubicBezTo>
                  <a:pt x="3439160" y="50800"/>
                  <a:pt x="3243580" y="213360"/>
                  <a:pt x="2788920" y="228600"/>
                </a:cubicBezTo>
                <a:cubicBezTo>
                  <a:pt x="2334260" y="243840"/>
                  <a:pt x="1668780" y="182880"/>
                  <a:pt x="1203960" y="144780"/>
                </a:cubicBezTo>
                <a:cubicBezTo>
                  <a:pt x="739140" y="106680"/>
                  <a:pt x="369570" y="53340"/>
                  <a:pt x="0" y="0"/>
                </a:cubicBezTo>
              </a:path>
            </a:pathLst>
          </a:custGeom>
          <a:noFill/>
          <a:ln w="635000">
            <a:solidFill>
              <a:srgbClr val="0172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12" name="Ellipse 11"/>
          <p:cNvSpPr/>
          <p:nvPr/>
        </p:nvSpPr>
        <p:spPr>
          <a:xfrm>
            <a:off x="3718559" y="5029993"/>
            <a:ext cx="613410" cy="609600"/>
          </a:xfrm>
          <a:prstGeom prst="ellipse">
            <a:avLst/>
          </a:prstGeom>
          <a:solidFill>
            <a:srgbClr val="C2D30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/>
            <a:r>
              <a:rPr lang="de-AT" b="1" dirty="0">
                <a:solidFill>
                  <a:srgbClr val="14456A"/>
                </a:solidFill>
              </a:rPr>
              <a:t>POI</a:t>
            </a:r>
          </a:p>
        </p:txBody>
      </p:sp>
      <p:cxnSp>
        <p:nvCxnSpPr>
          <p:cNvPr id="16" name="Gerade Verbindung mit Pfeil 15"/>
          <p:cNvCxnSpPr>
            <a:stCxn id="7" idx="3"/>
            <a:endCxn id="11" idx="1"/>
          </p:cNvCxnSpPr>
          <p:nvPr/>
        </p:nvCxnSpPr>
        <p:spPr>
          <a:xfrm>
            <a:off x="5143500" y="3884193"/>
            <a:ext cx="1298787" cy="954213"/>
          </a:xfrm>
          <a:prstGeom prst="straightConnector1">
            <a:avLst/>
          </a:prstGeom>
          <a:ln w="57150">
            <a:solidFill>
              <a:srgbClr val="C1D208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Gerade Verbindung mit Pfeil 16"/>
          <p:cNvCxnSpPr>
            <a:cxnSpLocks/>
            <a:endCxn id="10" idx="3"/>
          </p:cNvCxnSpPr>
          <p:nvPr/>
        </p:nvCxnSpPr>
        <p:spPr>
          <a:xfrm flipV="1">
            <a:off x="5105029" y="2272926"/>
            <a:ext cx="1259873" cy="1271715"/>
          </a:xfrm>
          <a:prstGeom prst="straightConnector1">
            <a:avLst/>
          </a:prstGeom>
          <a:ln w="57150">
            <a:solidFill>
              <a:srgbClr val="C1D208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Gerade Verbindung mit Pfeil 19"/>
          <p:cNvCxnSpPr>
            <a:cxnSpLocks/>
          </p:cNvCxnSpPr>
          <p:nvPr/>
        </p:nvCxnSpPr>
        <p:spPr>
          <a:xfrm flipH="1">
            <a:off x="4170257" y="4403504"/>
            <a:ext cx="212703" cy="562862"/>
          </a:xfrm>
          <a:prstGeom prst="straightConnector1">
            <a:avLst/>
          </a:prstGeom>
          <a:ln w="57150">
            <a:solidFill>
              <a:srgbClr val="C1D208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Gerade Verbindung mit Pfeil 22"/>
          <p:cNvCxnSpPr>
            <a:cxnSpLocks/>
          </p:cNvCxnSpPr>
          <p:nvPr/>
        </p:nvCxnSpPr>
        <p:spPr>
          <a:xfrm flipH="1">
            <a:off x="2266267" y="4148226"/>
            <a:ext cx="1460046" cy="626489"/>
          </a:xfrm>
          <a:prstGeom prst="straightConnector1">
            <a:avLst/>
          </a:prstGeom>
          <a:ln w="57150">
            <a:solidFill>
              <a:srgbClr val="C1D208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Gerade Verbindung mit Pfeil 28"/>
          <p:cNvCxnSpPr>
            <a:cxnSpLocks/>
          </p:cNvCxnSpPr>
          <p:nvPr/>
        </p:nvCxnSpPr>
        <p:spPr>
          <a:xfrm flipV="1">
            <a:off x="6659160" y="2476315"/>
            <a:ext cx="0" cy="2143315"/>
          </a:xfrm>
          <a:prstGeom prst="straightConnector1">
            <a:avLst/>
          </a:prstGeom>
          <a:ln w="57150">
            <a:solidFill>
              <a:srgbClr val="C1D208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2" name="Grafik 31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70956" y="3351430"/>
            <a:ext cx="386684" cy="386684"/>
          </a:xfrm>
          <a:prstGeom prst="rect">
            <a:avLst/>
          </a:prstGeom>
        </p:spPr>
      </p:pic>
      <p:pic>
        <p:nvPicPr>
          <p:cNvPr id="33" name="Grafik 32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33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902371" y="3256179"/>
            <a:ext cx="591390" cy="591390"/>
          </a:xfrm>
          <a:prstGeom prst="rect">
            <a:avLst/>
          </a:prstGeom>
        </p:spPr>
      </p:pic>
      <p:pic>
        <p:nvPicPr>
          <p:cNvPr id="34" name="Grafik 33"/>
          <p:cNvPicPr>
            <a:picLocks noChangeAspect="1"/>
          </p:cNvPicPr>
          <p:nvPr/>
        </p:nvPicPr>
        <p:blipFill>
          <a:blip r:embed="rId6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95293" y="4493094"/>
            <a:ext cx="511856" cy="313245"/>
          </a:xfrm>
          <a:prstGeom prst="rect">
            <a:avLst/>
          </a:prstGeom>
        </p:spPr>
      </p:pic>
      <p:pic>
        <p:nvPicPr>
          <p:cNvPr id="37" name="Grafik 36"/>
          <p:cNvPicPr>
            <a:picLocks noChangeAspect="1"/>
          </p:cNvPicPr>
          <p:nvPr/>
        </p:nvPicPr>
        <p:blipFill>
          <a:blip r:embed="rId6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341728" y="3334043"/>
            <a:ext cx="511856" cy="313245"/>
          </a:xfrm>
          <a:prstGeom prst="rect">
            <a:avLst/>
          </a:prstGeom>
        </p:spPr>
      </p:pic>
      <p:pic>
        <p:nvPicPr>
          <p:cNvPr id="38" name="Grafik 37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112381" y="3447604"/>
            <a:ext cx="511856" cy="313245"/>
          </a:xfrm>
          <a:prstGeom prst="rect">
            <a:avLst/>
          </a:prstGeom>
        </p:spPr>
      </p:pic>
      <p:pic>
        <p:nvPicPr>
          <p:cNvPr id="39" name="Grafik 38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868815" y="3555804"/>
            <a:ext cx="511856" cy="313245"/>
          </a:xfrm>
          <a:prstGeom prst="rect">
            <a:avLst/>
          </a:prstGeom>
        </p:spPr>
      </p:pic>
      <p:pic>
        <p:nvPicPr>
          <p:cNvPr id="41" name="Grafik 40"/>
          <p:cNvPicPr>
            <a:picLocks noChangeAspect="1"/>
          </p:cNvPicPr>
          <p:nvPr/>
        </p:nvPicPr>
        <p:blipFill>
          <a:blip r:embed="rId6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2723591" y="3929416"/>
            <a:ext cx="527423" cy="313245"/>
          </a:xfrm>
          <a:prstGeom prst="rect">
            <a:avLst/>
          </a:prstGeom>
        </p:spPr>
      </p:pic>
      <p:cxnSp>
        <p:nvCxnSpPr>
          <p:cNvPr id="42" name="Gerade Verbindung mit Pfeil 41"/>
          <p:cNvCxnSpPr>
            <a:cxnSpLocks/>
          </p:cNvCxnSpPr>
          <p:nvPr/>
        </p:nvCxnSpPr>
        <p:spPr>
          <a:xfrm>
            <a:off x="2325467" y="5177958"/>
            <a:ext cx="1287901" cy="122492"/>
          </a:xfrm>
          <a:prstGeom prst="straightConnector1">
            <a:avLst/>
          </a:prstGeom>
          <a:ln w="57150">
            <a:solidFill>
              <a:srgbClr val="C1D208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5" name="Grafik 44"/>
          <p:cNvPicPr>
            <a:picLocks noChangeAspect="1"/>
          </p:cNvPicPr>
          <p:nvPr/>
        </p:nvPicPr>
        <p:blipFill>
          <a:blip r:embed="rId6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95086" y="4802526"/>
            <a:ext cx="511856" cy="313245"/>
          </a:xfrm>
          <a:prstGeom prst="rect">
            <a:avLst/>
          </a:prstGeom>
        </p:spPr>
      </p:pic>
      <p:sp>
        <p:nvSpPr>
          <p:cNvPr id="27" name="Titel 1"/>
          <p:cNvSpPr txBox="1">
            <a:spLocks/>
          </p:cNvSpPr>
          <p:nvPr/>
        </p:nvSpPr>
        <p:spPr>
          <a:xfrm>
            <a:off x="263415" y="1638601"/>
            <a:ext cx="5774745" cy="83759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 baseline="0">
                <a:solidFill>
                  <a:schemeClr val="accent1">
                    <a:lumMod val="50000"/>
                  </a:schemeClr>
                </a:solidFill>
                <a:latin typeface="Segoe UI" panose="020B0502040204020203" pitchFamily="34" charset="0"/>
                <a:ea typeface="+mj-ea"/>
                <a:cs typeface="Segoe UI" panose="020B0502040204020203" pitchFamily="34" charset="0"/>
              </a:defRPr>
            </a:lvl1pPr>
          </a:lstStyle>
          <a:p>
            <a:pPr lvl="0">
              <a:lnSpc>
                <a:spcPts val="2880"/>
              </a:lnSpc>
              <a:spcBef>
                <a:spcPts val="1000"/>
              </a:spcBef>
              <a:buClr>
                <a:srgbClr val="003399"/>
              </a:buClr>
            </a:pPr>
            <a:r>
              <a:rPr lang="sr-Latn-RS" sz="2400" dirty="0">
                <a:solidFill>
                  <a:srgbClr val="003399">
                    <a:lumMod val="50000"/>
                  </a:srgbClr>
                </a:solidFill>
                <a:ea typeface="+mn-ea"/>
              </a:rPr>
              <a:t>… unutar „Bisera“ </a:t>
            </a:r>
            <a:r>
              <a:rPr lang="de-AT" sz="2400" dirty="0">
                <a:solidFill>
                  <a:srgbClr val="003399">
                    <a:lumMod val="50000"/>
                  </a:srgbClr>
                </a:solidFill>
                <a:ea typeface="+mn-ea"/>
              </a:rPr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13514327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 err="1"/>
              <a:t>Održiva</a:t>
            </a:r>
            <a:r>
              <a:rPr lang="de-AT" dirty="0"/>
              <a:t> </a:t>
            </a:r>
            <a:r>
              <a:rPr lang="de-AT" dirty="0" err="1"/>
              <a:t>mobilnost</a:t>
            </a:r>
            <a:endParaRPr lang="de-AT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>
          <a:xfrm>
            <a:off x="639399" y="6357405"/>
            <a:ext cx="5475651" cy="365125"/>
          </a:xfrm>
        </p:spPr>
        <p:txBody>
          <a:bodyPr/>
          <a:lstStyle/>
          <a:p>
            <a:r>
              <a:rPr lang="de-DE"/>
              <a:t>http://www.interreg-danube.eu/approved-projects/transdanube-pearls</a:t>
            </a:r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>
          <a:xfrm>
            <a:off x="6499140" y="6357405"/>
            <a:ext cx="2057400" cy="365125"/>
          </a:xfrm>
        </p:spPr>
        <p:txBody>
          <a:bodyPr/>
          <a:lstStyle/>
          <a:p>
            <a:fld id="{364C1561-1EA9-4E29-91B1-08CB51930673}" type="slidenum">
              <a:rPr lang="de-DE" smtClean="0"/>
              <a:t>9</a:t>
            </a:fld>
            <a:endParaRPr lang="de-DE" dirty="0"/>
          </a:p>
        </p:txBody>
      </p:sp>
      <p:pic>
        <p:nvPicPr>
          <p:cNvPr id="19" name="Grafik 1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943488" y="3546856"/>
            <a:ext cx="1170544" cy="1184626"/>
          </a:xfrm>
          <a:prstGeom prst="rect">
            <a:avLst/>
          </a:prstGeom>
        </p:spPr>
      </p:pic>
      <p:sp>
        <p:nvSpPr>
          <p:cNvPr id="47" name="Freihandform: Form 46"/>
          <p:cNvSpPr/>
          <p:nvPr/>
        </p:nvSpPr>
        <p:spPr>
          <a:xfrm>
            <a:off x="347472" y="5331318"/>
            <a:ext cx="8495216" cy="321283"/>
          </a:xfrm>
          <a:custGeom>
            <a:avLst/>
            <a:gdLst>
              <a:gd name="connsiteX0" fmla="*/ 7421880 w 7548773"/>
              <a:gd name="connsiteY0" fmla="*/ 137160 h 244151"/>
              <a:gd name="connsiteX1" fmla="*/ 7376160 w 7548773"/>
              <a:gd name="connsiteY1" fmla="*/ 99060 h 244151"/>
              <a:gd name="connsiteX2" fmla="*/ 5745480 w 7548773"/>
              <a:gd name="connsiteY2" fmla="*/ 243840 h 244151"/>
              <a:gd name="connsiteX3" fmla="*/ 3931920 w 7548773"/>
              <a:gd name="connsiteY3" fmla="*/ 53340 h 244151"/>
              <a:gd name="connsiteX4" fmla="*/ 2788920 w 7548773"/>
              <a:gd name="connsiteY4" fmla="*/ 228600 h 244151"/>
              <a:gd name="connsiteX5" fmla="*/ 1203960 w 7548773"/>
              <a:gd name="connsiteY5" fmla="*/ 144780 h 244151"/>
              <a:gd name="connsiteX6" fmla="*/ 0 w 7548773"/>
              <a:gd name="connsiteY6" fmla="*/ 0 h 244151"/>
              <a:gd name="connsiteX0" fmla="*/ 7376160 w 7376160"/>
              <a:gd name="connsiteY0" fmla="*/ 99060 h 244151"/>
              <a:gd name="connsiteX1" fmla="*/ 5745480 w 7376160"/>
              <a:gd name="connsiteY1" fmla="*/ 243840 h 244151"/>
              <a:gd name="connsiteX2" fmla="*/ 3931920 w 7376160"/>
              <a:gd name="connsiteY2" fmla="*/ 53340 h 244151"/>
              <a:gd name="connsiteX3" fmla="*/ 2788920 w 7376160"/>
              <a:gd name="connsiteY3" fmla="*/ 228600 h 244151"/>
              <a:gd name="connsiteX4" fmla="*/ 1203960 w 7376160"/>
              <a:gd name="connsiteY4" fmla="*/ 144780 h 244151"/>
              <a:gd name="connsiteX5" fmla="*/ 0 w 7376160"/>
              <a:gd name="connsiteY5" fmla="*/ 0 h 244151"/>
              <a:gd name="connsiteX0" fmla="*/ 8130540 w 8130540"/>
              <a:gd name="connsiteY0" fmla="*/ 99060 h 244151"/>
              <a:gd name="connsiteX1" fmla="*/ 5745480 w 8130540"/>
              <a:gd name="connsiteY1" fmla="*/ 243840 h 244151"/>
              <a:gd name="connsiteX2" fmla="*/ 3931920 w 8130540"/>
              <a:gd name="connsiteY2" fmla="*/ 53340 h 244151"/>
              <a:gd name="connsiteX3" fmla="*/ 2788920 w 8130540"/>
              <a:gd name="connsiteY3" fmla="*/ 228600 h 244151"/>
              <a:gd name="connsiteX4" fmla="*/ 1203960 w 8130540"/>
              <a:gd name="connsiteY4" fmla="*/ 144780 h 244151"/>
              <a:gd name="connsiteX5" fmla="*/ 0 w 8130540"/>
              <a:gd name="connsiteY5" fmla="*/ 0 h 244151"/>
              <a:gd name="connsiteX0" fmla="*/ 8130540 w 8130540"/>
              <a:gd name="connsiteY0" fmla="*/ 185443 h 330534"/>
              <a:gd name="connsiteX1" fmla="*/ 5745480 w 8130540"/>
              <a:gd name="connsiteY1" fmla="*/ 330223 h 330534"/>
              <a:gd name="connsiteX2" fmla="*/ 3931920 w 8130540"/>
              <a:gd name="connsiteY2" fmla="*/ 139723 h 330534"/>
              <a:gd name="connsiteX3" fmla="*/ 2788920 w 8130540"/>
              <a:gd name="connsiteY3" fmla="*/ 314983 h 330534"/>
              <a:gd name="connsiteX4" fmla="*/ 1212712 w 8130540"/>
              <a:gd name="connsiteY4" fmla="*/ 5555 h 330534"/>
              <a:gd name="connsiteX5" fmla="*/ 0 w 8130540"/>
              <a:gd name="connsiteY5" fmla="*/ 86383 h 330534"/>
              <a:gd name="connsiteX0" fmla="*/ 8130540 w 8130540"/>
              <a:gd name="connsiteY0" fmla="*/ 185443 h 334450"/>
              <a:gd name="connsiteX1" fmla="*/ 6975345 w 8130540"/>
              <a:gd name="connsiteY1" fmla="*/ 264989 h 334450"/>
              <a:gd name="connsiteX2" fmla="*/ 5745480 w 8130540"/>
              <a:gd name="connsiteY2" fmla="*/ 330223 h 334450"/>
              <a:gd name="connsiteX3" fmla="*/ 3931920 w 8130540"/>
              <a:gd name="connsiteY3" fmla="*/ 139723 h 334450"/>
              <a:gd name="connsiteX4" fmla="*/ 2788920 w 8130540"/>
              <a:gd name="connsiteY4" fmla="*/ 314983 h 334450"/>
              <a:gd name="connsiteX5" fmla="*/ 1212712 w 8130540"/>
              <a:gd name="connsiteY5" fmla="*/ 5555 h 334450"/>
              <a:gd name="connsiteX6" fmla="*/ 0 w 8130540"/>
              <a:gd name="connsiteY6" fmla="*/ 86383 h 334450"/>
              <a:gd name="connsiteX0" fmla="*/ 8130540 w 8130540"/>
              <a:gd name="connsiteY0" fmla="*/ 185443 h 330289"/>
              <a:gd name="connsiteX1" fmla="*/ 6966594 w 8130540"/>
              <a:gd name="connsiteY1" fmla="*/ 161586 h 330289"/>
              <a:gd name="connsiteX2" fmla="*/ 5745480 w 8130540"/>
              <a:gd name="connsiteY2" fmla="*/ 330223 h 330289"/>
              <a:gd name="connsiteX3" fmla="*/ 3931920 w 8130540"/>
              <a:gd name="connsiteY3" fmla="*/ 139723 h 330289"/>
              <a:gd name="connsiteX4" fmla="*/ 2788920 w 8130540"/>
              <a:gd name="connsiteY4" fmla="*/ 314983 h 330289"/>
              <a:gd name="connsiteX5" fmla="*/ 1212712 w 8130540"/>
              <a:gd name="connsiteY5" fmla="*/ 5555 h 330289"/>
              <a:gd name="connsiteX6" fmla="*/ 0 w 8130540"/>
              <a:gd name="connsiteY6" fmla="*/ 86383 h 3302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130540" h="330289">
                <a:moveTo>
                  <a:pt x="8130540" y="185443"/>
                </a:moveTo>
                <a:lnTo>
                  <a:pt x="6966594" y="161586"/>
                </a:lnTo>
                <a:cubicBezTo>
                  <a:pt x="6569084" y="185716"/>
                  <a:pt x="6251259" y="333867"/>
                  <a:pt x="5745480" y="330223"/>
                </a:cubicBezTo>
                <a:cubicBezTo>
                  <a:pt x="5239701" y="326579"/>
                  <a:pt x="4424680" y="142263"/>
                  <a:pt x="3931920" y="139723"/>
                </a:cubicBezTo>
                <a:cubicBezTo>
                  <a:pt x="3439160" y="137183"/>
                  <a:pt x="3242121" y="337344"/>
                  <a:pt x="2788920" y="314983"/>
                </a:cubicBezTo>
                <a:cubicBezTo>
                  <a:pt x="2335719" y="292622"/>
                  <a:pt x="1677532" y="43655"/>
                  <a:pt x="1212712" y="5555"/>
                </a:cubicBezTo>
                <a:cubicBezTo>
                  <a:pt x="747892" y="-32545"/>
                  <a:pt x="369570" y="139723"/>
                  <a:pt x="0" y="86383"/>
                </a:cubicBezTo>
              </a:path>
            </a:pathLst>
          </a:custGeom>
          <a:noFill/>
          <a:ln w="635000">
            <a:solidFill>
              <a:srgbClr val="0172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dirty="0"/>
          </a:p>
        </p:txBody>
      </p:sp>
      <p:pic>
        <p:nvPicPr>
          <p:cNvPr id="18" name="Grafik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5745" y="2728586"/>
            <a:ext cx="5623419" cy="3062382"/>
          </a:xfrm>
          <a:prstGeom prst="rect">
            <a:avLst/>
          </a:prstGeom>
        </p:spPr>
      </p:pic>
      <p:pic>
        <p:nvPicPr>
          <p:cNvPr id="15" name="Grafik 1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47472" y="3661464"/>
            <a:ext cx="4461519" cy="1060874"/>
          </a:xfrm>
          <a:prstGeom prst="rect">
            <a:avLst/>
          </a:prstGeom>
        </p:spPr>
      </p:pic>
      <p:pic>
        <p:nvPicPr>
          <p:cNvPr id="48" name="Grafik 47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286000"/>
                    </a14:imgEffect>
                    <a14:imgEffect>
                      <a14:brightnessContrast bright="1000" contras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114033" y="3701535"/>
            <a:ext cx="418524" cy="980732"/>
          </a:xfrm>
          <a:prstGeom prst="rect">
            <a:avLst/>
          </a:prstGeom>
        </p:spPr>
      </p:pic>
      <p:pic>
        <p:nvPicPr>
          <p:cNvPr id="21" name="Grafik 20"/>
          <p:cNvPicPr>
            <a:picLocks noChangeAspect="1"/>
          </p:cNvPicPr>
          <p:nvPr/>
        </p:nvPicPr>
        <p:blipFill>
          <a:blip r:embed="rId7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58029" y="4190200"/>
            <a:ext cx="210820" cy="258591"/>
          </a:xfrm>
          <a:prstGeom prst="rect">
            <a:avLst/>
          </a:prstGeom>
        </p:spPr>
      </p:pic>
      <p:pic>
        <p:nvPicPr>
          <p:cNvPr id="24" name="Grafik 2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49373" y="4012622"/>
            <a:ext cx="184439" cy="184439"/>
          </a:xfrm>
          <a:prstGeom prst="rect">
            <a:avLst/>
          </a:prstGeom>
        </p:spPr>
      </p:pic>
      <p:cxnSp>
        <p:nvCxnSpPr>
          <p:cNvPr id="49" name="Gerade Verbindung mit Pfeil 48"/>
          <p:cNvCxnSpPr>
            <a:cxnSpLocks/>
          </p:cNvCxnSpPr>
          <p:nvPr/>
        </p:nvCxnSpPr>
        <p:spPr>
          <a:xfrm flipV="1">
            <a:off x="7651671" y="4259777"/>
            <a:ext cx="1363980" cy="7620"/>
          </a:xfrm>
          <a:prstGeom prst="straightConnector1">
            <a:avLst/>
          </a:prstGeom>
          <a:ln w="76200">
            <a:solidFill>
              <a:srgbClr val="FFD73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185014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nhaltsplatzhalter 5"/>
          <p:cNvPicPr>
            <a:picLocks noGrp="1" noChangeAspect="1"/>
          </p:cNvPicPr>
          <p:nvPr>
            <p:ph idx="1"/>
          </p:nvPr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32351" y="1897083"/>
            <a:ext cx="5762846" cy="4080095"/>
          </a:xfrm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 dirty="0"/>
              <a:t>Informacije o održivoj mobilnosti</a:t>
            </a:r>
            <a:endParaRPr lang="de-AT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http://www.interreg-danube.eu/approved-projects/transdanube-pearls</a:t>
            </a:r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4C1561-1EA9-4E29-91B1-08CB51930673}" type="slidenum">
              <a:rPr lang="de-DE" smtClean="0"/>
              <a:t>10</a:t>
            </a:fld>
            <a:endParaRPr lang="de-DE" dirty="0"/>
          </a:p>
        </p:txBody>
      </p:sp>
      <p:sp>
        <p:nvSpPr>
          <p:cNvPr id="9" name="AutoShape 2" descr="Bildergebnis für smartphone icon"/>
          <p:cNvSpPr>
            <a:spLocks noChangeAspect="1" noChangeArrowheads="1"/>
          </p:cNvSpPr>
          <p:nvPr/>
        </p:nvSpPr>
        <p:spPr bwMode="auto">
          <a:xfrm>
            <a:off x="4419600" y="3546943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AT"/>
          </a:p>
        </p:txBody>
      </p:sp>
      <p:pic>
        <p:nvPicPr>
          <p:cNvPr id="8" name="Grafik 9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982284" y="1439185"/>
            <a:ext cx="4743935" cy="4812193"/>
          </a:xfrm>
          <a:prstGeom prst="rect">
            <a:avLst/>
          </a:prstGeom>
        </p:spPr>
      </p:pic>
      <p:pic>
        <p:nvPicPr>
          <p:cNvPr id="11" name="Inhaltsplatzhalter 5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64994" y="1897082"/>
            <a:ext cx="5762846" cy="4080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70269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 dirty="0"/>
              <a:t>Informacije o održivoj mobilnosti</a:t>
            </a:r>
            <a:endParaRPr lang="de-AT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http://www.interreg-danube.eu/approved-projects/transdanube-pearls</a:t>
            </a:r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4C1561-1EA9-4E29-91B1-08CB51930673}" type="slidenum">
              <a:rPr lang="de-DE" smtClean="0"/>
              <a:t>11</a:t>
            </a:fld>
            <a:endParaRPr lang="de-DE" dirty="0"/>
          </a:p>
        </p:txBody>
      </p:sp>
      <p:pic>
        <p:nvPicPr>
          <p:cNvPr id="6" name="Grafik 5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9400" y="1782688"/>
            <a:ext cx="3342494" cy="2186194"/>
          </a:xfrm>
          <a:prstGeom prst="rect">
            <a:avLst/>
          </a:prstGeom>
          <a:ln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7" name="Grafik 6"/>
          <p:cNvPicPr>
            <a:picLocks noChangeAspect="1"/>
          </p:cNvPicPr>
          <p:nvPr/>
        </p:nvPicPr>
        <p:blipFill rotWithShape="1">
          <a:blip r:embed="rId4" cstate="print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30621" y="1782687"/>
            <a:ext cx="3390635" cy="1588045"/>
          </a:xfrm>
          <a:prstGeom prst="rect">
            <a:avLst/>
          </a:prstGeom>
          <a:ln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8" name="Grafik 7"/>
          <p:cNvPicPr>
            <a:picLocks noChangeAspect="1"/>
          </p:cNvPicPr>
          <p:nvPr/>
        </p:nvPicPr>
        <p:blipFill rotWithShape="1">
          <a:blip r:embed="rId5" cstate="print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140207" y="2093061"/>
            <a:ext cx="3012229" cy="1875821"/>
          </a:xfrm>
          <a:prstGeom prst="rect">
            <a:avLst/>
          </a:prstGeom>
          <a:ln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0" name="Grafik 9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70176" y="4173421"/>
            <a:ext cx="4623220" cy="2144103"/>
          </a:xfrm>
          <a:prstGeom prst="rect">
            <a:avLst/>
          </a:prstGeom>
          <a:ln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9" name="Inhaltsplatzhalter 8"/>
          <p:cNvPicPr>
            <a:picLocks noGrp="1" noChangeAspect="1"/>
          </p:cNvPicPr>
          <p:nvPr>
            <p:ph idx="1"/>
          </p:nvPr>
        </p:nvPicPr>
        <p:blipFill>
          <a:blip r:embed="rId7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3338114" y="2742873"/>
            <a:ext cx="2019911" cy="2019911"/>
          </a:xfrm>
        </p:spPr>
      </p:pic>
      <p:pic>
        <p:nvPicPr>
          <p:cNvPr id="11" name="Inhaltsplatzhalter 8"/>
          <p:cNvPicPr>
            <a:picLocks noChangeAspect="1"/>
          </p:cNvPicPr>
          <p:nvPr/>
        </p:nvPicPr>
        <p:blipFill>
          <a:blip r:embed="rId7" cstate="print">
            <a:duotone>
              <a:srgbClr val="ABD91A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3490514" y="2895273"/>
            <a:ext cx="2019911" cy="20199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16241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/>
              <a:t>„Info </a:t>
            </a:r>
            <a:r>
              <a:rPr lang="de-AT" dirty="0" err="1"/>
              <a:t>tačke</a:t>
            </a:r>
            <a:r>
              <a:rPr lang="de-AT" dirty="0"/>
              <a:t> za </a:t>
            </a:r>
            <a:r>
              <a:rPr lang="de-AT" dirty="0" err="1"/>
              <a:t>mobilnost</a:t>
            </a:r>
            <a:r>
              <a:rPr lang="de-AT" dirty="0"/>
              <a:t>“ </a:t>
            </a:r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http://www.interreg-danube.eu/approved-projects/transdanube-pearls</a:t>
            </a:r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4C1561-1EA9-4E29-91B1-08CB51930673}" type="slidenum">
              <a:rPr lang="de-DE" smtClean="0"/>
              <a:t>12</a:t>
            </a:fld>
            <a:endParaRPr lang="de-DE" dirty="0"/>
          </a:p>
        </p:txBody>
      </p:sp>
      <p:pic>
        <p:nvPicPr>
          <p:cNvPr id="14" name="Inhaltsplatzhalter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9398" y="1782688"/>
            <a:ext cx="6099729" cy="4574797"/>
          </a:xfrm>
          <a:prstGeom prst="rect">
            <a:avLst/>
          </a:prstGeom>
        </p:spPr>
      </p:pic>
      <p:pic>
        <p:nvPicPr>
          <p:cNvPr id="15" name="Inhaltsplatzhalter 14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94863" y="4407408"/>
            <a:ext cx="4761677" cy="1684901"/>
          </a:xfrm>
        </p:spPr>
      </p:pic>
      <p:sp>
        <p:nvSpPr>
          <p:cNvPr id="16" name="Textfeld 15"/>
          <p:cNvSpPr txBox="1"/>
          <p:nvPr/>
        </p:nvSpPr>
        <p:spPr>
          <a:xfrm>
            <a:off x="3794863" y="6024703"/>
            <a:ext cx="4862261" cy="335975"/>
          </a:xfrm>
          <a:prstGeom prst="rect">
            <a:avLst/>
          </a:prstGeom>
          <a:solidFill>
            <a:srgbClr val="FFFFFF">
              <a:alpha val="69804"/>
            </a:srgbClr>
          </a:solidFill>
        </p:spPr>
        <p:txBody>
          <a:bodyPr wrap="square" rtlCol="0">
            <a:spAutoFit/>
          </a:bodyPr>
          <a:lstStyle/>
          <a:p>
            <a:pPr algn="r"/>
            <a:r>
              <a:rPr lang="de-AT" sz="1600" dirty="0">
                <a:latin typeface="Segoe UI" panose="020B0502040204020203" pitchFamily="34" charset="0"/>
                <a:cs typeface="Segoe UI" panose="020B0502040204020203" pitchFamily="34" charset="0"/>
              </a:rPr>
              <a:t>Regional Mobility Center Burgenland</a:t>
            </a:r>
          </a:p>
        </p:txBody>
      </p:sp>
      <p:sp>
        <p:nvSpPr>
          <p:cNvPr id="17" name="Textfeld 16"/>
          <p:cNvSpPr txBox="1"/>
          <p:nvPr/>
        </p:nvSpPr>
        <p:spPr>
          <a:xfrm>
            <a:off x="3749143" y="1764400"/>
            <a:ext cx="4862261" cy="335975"/>
          </a:xfrm>
          <a:prstGeom prst="rect">
            <a:avLst/>
          </a:prstGeom>
          <a:solidFill>
            <a:srgbClr val="FFFFFF">
              <a:alpha val="69804"/>
            </a:srgbClr>
          </a:solidFill>
        </p:spPr>
        <p:txBody>
          <a:bodyPr wrap="square" rtlCol="0">
            <a:spAutoFit/>
          </a:bodyPr>
          <a:lstStyle/>
          <a:p>
            <a:pPr algn="r"/>
            <a:r>
              <a:rPr lang="de-AT" sz="1600" dirty="0">
                <a:latin typeface="Segoe UI" panose="020B0502040204020203" pitchFamily="34" charset="0"/>
                <a:cs typeface="Segoe UI" panose="020B0502040204020203" pitchFamily="34" charset="0"/>
              </a:rPr>
              <a:t>Regional Mobility Center </a:t>
            </a:r>
            <a:r>
              <a:rPr lang="de-AT" sz="1600" dirty="0" err="1">
                <a:latin typeface="Segoe UI" panose="020B0502040204020203" pitchFamily="34" charset="0"/>
                <a:cs typeface="Segoe UI" panose="020B0502040204020203" pitchFamily="34" charset="0"/>
              </a:rPr>
              <a:t>Pongau</a:t>
            </a:r>
            <a:endParaRPr lang="de-AT" sz="16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9" name="Inhaltsplatzhalter 14"/>
          <p:cNvPicPr>
            <a:picLocks noGrp="1" noChangeAspect="1"/>
          </p:cNvPicPr>
          <p:nvPr>
            <p:ph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94862" y="4339802"/>
            <a:ext cx="4761677" cy="1684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749059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 dirty="0"/>
              <a:t>Glavne aktivnosti projekta u Srbiji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9398" y="1828799"/>
            <a:ext cx="8191781" cy="4509762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sr-Latn-RS" sz="2200" dirty="0"/>
              <a:t>Odabir destinacija kojima će se pomoći da postanu „biseri“ Dunava i koje bi mogle biti uključene u evropski turistički proizvod „Biseri Dunava“. Kriterijumi za selekciju će biti napravljeni tokom projekta. Oznaku „Biser Dunava“ će moći da dobije jedno naseljeno mesto, grad, opština ili zajednička destinacija. </a:t>
            </a:r>
          </a:p>
          <a:p>
            <a:pPr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sr-Latn-RS" sz="2200" dirty="0"/>
              <a:t>Procena usklađenosti potencijalnih „bisera“ na osnovu  kriterijuma za selekciju i njihova kategorizacija na „početne“; „u razvoju“; „razvijene“. </a:t>
            </a:r>
          </a:p>
          <a:p>
            <a:pPr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sr-Latn-RS" sz="2200" dirty="0"/>
              <a:t>Izrada prethodne studije opravdanosti za izgradnju sistema za rentiranje bicikala i/ili e-bicikala u oblasti Đerdapa (Kladovo, Turnu </a:t>
            </a:r>
            <a:r>
              <a:rPr lang="sr-Latn-RS" sz="2200" dirty="0" err="1"/>
              <a:t>Severin</a:t>
            </a:r>
            <a:r>
              <a:rPr lang="sr-Latn-RS" sz="2200" dirty="0"/>
              <a:t>, Negotin, Zaječar i Majdanpek)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http://www.interreg-danube.eu/approved-projects/transdanube-pearls</a:t>
            </a:r>
            <a:endParaRPr lang="de-D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4C1561-1EA9-4E29-91B1-08CB51930673}" type="slidenum">
              <a:rPr lang="de-DE" smtClean="0"/>
              <a:t>13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64081367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 dirty="0"/>
              <a:t>Glavne aktivnosti projekta u Srbiji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9399" y="1828799"/>
            <a:ext cx="8155685" cy="4351338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sr-Latn-RS" sz="2200" dirty="0"/>
              <a:t>Izrada prethodne studije opravdanosti za javnu autobusku liniju koja omogućuje ulaske i silaske na usputnim stajalištima (hop-on/hop-</a:t>
            </a:r>
            <a:r>
              <a:rPr lang="sr-Latn-RS" sz="2200" dirty="0" err="1"/>
              <a:t>off</a:t>
            </a:r>
            <a:r>
              <a:rPr lang="sr-Latn-RS" sz="2200" dirty="0"/>
              <a:t>). Na ovoj međugradskoj liniji saobraćali bi autobusi sa biciklističkim nosačima koji omogućuju biciklistima i turistima da putuju kombinujući autobuski i biciklistički prevoz. Studija će analizirati opravdanost linija sa </a:t>
            </a:r>
            <a:r>
              <a:rPr lang="sr-Latn-RS" sz="2200" dirty="0" err="1"/>
              <a:t>eventulnim</a:t>
            </a:r>
            <a:r>
              <a:rPr lang="sr-Latn-RS" sz="2200" dirty="0"/>
              <a:t> polascima iz Beograda i Bukurešta. </a:t>
            </a:r>
          </a:p>
          <a:p>
            <a:pPr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sr-Latn-RS" sz="2200" dirty="0"/>
              <a:t>Pilot akcija uvođenja javne autobuske linije pogodne za bicikliste (</a:t>
            </a:r>
            <a:r>
              <a:rPr lang="sr-Latn-RS" sz="2200" dirty="0" err="1"/>
              <a:t>bike-friendly</a:t>
            </a:r>
            <a:r>
              <a:rPr lang="sr-Latn-RS" sz="2200" dirty="0"/>
              <a:t>) od Beograda do Kladova, koja će omogućiti prevoz grupa biciklista i turista od Beograda do oblasti Đerdapa, ali i unutar same destinacije, bez korišćenja privatnih automobila.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http://www.interreg-danube.eu/approved-projects/transdanube-pearls</a:t>
            </a:r>
            <a:endParaRPr lang="de-D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4C1561-1EA9-4E29-91B1-08CB51930673}" type="slidenum">
              <a:rPr lang="de-DE" smtClean="0"/>
              <a:t>14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08404549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 dirty="0"/>
              <a:t>Glavne aktivnosti projekta u Srbiji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9399" y="1828799"/>
            <a:ext cx="8155685" cy="4351338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sr-Latn-RS" sz="2200" dirty="0"/>
              <a:t>Uspostavljanje „Info tačke za mobilnost“ koji će pomoći boljem sistematizovanju i većoj dostupnosti saobraćajnih informacija. Ove Info tačke biće uspostavljene u okviru postojećih Turističkih Info Centara u Kladovu, Donjem Milanovcu, Negotinu i Zaječaru. U njima će svi posetioci i stanovnici moći da dobiju informacije o transportu u okviru jednog bisera/destinacije, kao i o saobraćajnim vezama sa drugim „Biserima Dunava“.</a:t>
            </a:r>
          </a:p>
          <a:p>
            <a:pPr>
              <a:lnSpc>
                <a:spcPct val="100000"/>
              </a:lnSpc>
            </a:pPr>
            <a:r>
              <a:rPr lang="sr-Latn-RS" sz="2200" dirty="0"/>
              <a:t>Projekat će imati niz promotivnih aktivnosti od kojih izdvajamo: </a:t>
            </a:r>
            <a:r>
              <a:rPr lang="sr-Latn-RS" sz="2200" dirty="0" err="1"/>
              <a:t>Danube</a:t>
            </a:r>
            <a:r>
              <a:rPr lang="sr-Latn-RS" sz="2200" dirty="0"/>
              <a:t> Travel </a:t>
            </a:r>
            <a:r>
              <a:rPr lang="sr-Latn-RS" sz="2200" dirty="0" err="1"/>
              <a:t>Book</a:t>
            </a:r>
            <a:r>
              <a:rPr lang="sr-Latn-RS" sz="2200" dirty="0"/>
              <a:t>, 6 konferencija projekta, flajeri, sajt itd. 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http://www.interreg-danube.eu/approved-projects/transdanube-pearls</a:t>
            </a:r>
            <a:endParaRPr kumimoji="0" lang="de-DE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Segoe UI" panose="020B0502040204020203" pitchFamily="34" charset="0"/>
              <a:ea typeface="+mn-ea"/>
              <a:cs typeface="Segoe UI" panose="020B0502040204020203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64C1561-1EA9-4E29-91B1-08CB51930673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de-DE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Segoe UI" panose="020B0502040204020203" pitchFamily="34" charset="0"/>
              <a:ea typeface="+mn-ea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00635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 dirty="0"/>
              <a:t>Glavne aktivnosti projekta u Srbiji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9399" y="1828799"/>
            <a:ext cx="8155685" cy="4351338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sr-Latn-RS" sz="2200" dirty="0"/>
              <a:t>Izradiće se </a:t>
            </a:r>
            <a:r>
              <a:rPr lang="sr-Latn-RS" sz="2200" dirty="0" err="1"/>
              <a:t>Sustainable</a:t>
            </a:r>
            <a:r>
              <a:rPr lang="sr-Latn-RS" sz="2200" dirty="0"/>
              <a:t> </a:t>
            </a:r>
            <a:r>
              <a:rPr lang="sr-Latn-RS" sz="2200" dirty="0" err="1"/>
              <a:t>Regional</a:t>
            </a:r>
            <a:r>
              <a:rPr lang="sr-Latn-RS" sz="2200" dirty="0"/>
              <a:t> </a:t>
            </a:r>
            <a:r>
              <a:rPr lang="sr-Latn-RS" sz="2200" dirty="0" err="1"/>
              <a:t>Tourism</a:t>
            </a:r>
            <a:r>
              <a:rPr lang="sr-Latn-RS" sz="2200" dirty="0"/>
              <a:t> </a:t>
            </a:r>
            <a:r>
              <a:rPr lang="sr-Latn-RS" sz="2200" dirty="0" err="1"/>
              <a:t>Mobility</a:t>
            </a:r>
            <a:r>
              <a:rPr lang="sr-Latn-RS" sz="2200" dirty="0"/>
              <a:t> </a:t>
            </a:r>
            <a:r>
              <a:rPr lang="sr-Latn-RS" sz="2200" dirty="0" err="1"/>
              <a:t>Plans</a:t>
            </a:r>
            <a:r>
              <a:rPr lang="sr-Latn-RS" sz="2200" dirty="0"/>
              <a:t> – Regionalni plan održive mobilnosti u turizmu, za zainteresovane „Bisere“.</a:t>
            </a:r>
          </a:p>
          <a:p>
            <a:pPr>
              <a:lnSpc>
                <a:spcPct val="100000"/>
              </a:lnSpc>
            </a:pPr>
            <a:r>
              <a:rPr lang="sr-Latn-RS" sz="2200" dirty="0"/>
              <a:t>Dunavski turistički web portal www.danube.travel  i Eurovelo6 aplikacija za mobilne telefone će biti </a:t>
            </a:r>
            <a:r>
              <a:rPr lang="sr-Latn-RS" sz="2200" dirty="0" err="1"/>
              <a:t>unapredjeni</a:t>
            </a:r>
            <a:r>
              <a:rPr lang="sr-Latn-RS" sz="2200" dirty="0"/>
              <a:t> sa informacijama o održivom </a:t>
            </a:r>
            <a:r>
              <a:rPr lang="sr-Latn-RS" sz="2200" dirty="0" err="1"/>
              <a:t>transposrtu</a:t>
            </a:r>
            <a:r>
              <a:rPr lang="sr-Latn-RS" sz="2200" dirty="0"/>
              <a:t>.</a:t>
            </a:r>
          </a:p>
          <a:p>
            <a:pPr>
              <a:lnSpc>
                <a:spcPct val="100000"/>
              </a:lnSpc>
            </a:pPr>
            <a:r>
              <a:rPr lang="sr-Latn-RS" sz="2200" dirty="0"/>
              <a:t>Organizovaće se serija treninga o održivom transportu i obučiće se „Menadžeri održivog transporta“. 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http://www.interreg-danube.eu/approved-projects/transdanube-pearls</a:t>
            </a:r>
            <a:endParaRPr kumimoji="0" lang="de-DE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Segoe UI" panose="020B0502040204020203" pitchFamily="34" charset="0"/>
              <a:ea typeface="+mn-ea"/>
              <a:cs typeface="Segoe UI" panose="020B0502040204020203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64C1561-1EA9-4E29-91B1-08CB51930673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de-DE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Segoe UI" panose="020B0502040204020203" pitchFamily="34" charset="0"/>
              <a:ea typeface="+mn-ea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904176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ußzeilenplatzhalt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http://www.interreg-danube.eu/approved-projects/transdanube-pearls</a:t>
            </a:r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4C1561-1EA9-4E29-91B1-08CB51930673}" type="slidenum">
              <a:rPr lang="de-DE" smtClean="0"/>
              <a:t>17</a:t>
            </a:fld>
            <a:endParaRPr lang="de-DE"/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2059387"/>
            <a:ext cx="9211670" cy="34747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80280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Transdanube.Pearl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3399"/>
      </a:accent1>
      <a:accent2>
        <a:srgbClr val="FFCC00"/>
      </a:accent2>
      <a:accent3>
        <a:srgbClr val="B3B3B2"/>
      </a:accent3>
      <a:accent4>
        <a:srgbClr val="ABD91A"/>
      </a:accent4>
      <a:accent5>
        <a:srgbClr val="277588"/>
      </a:accent5>
      <a:accent6>
        <a:srgbClr val="FBBF18"/>
      </a:accent6>
      <a:hlink>
        <a:srgbClr val="9FAEE5"/>
      </a:hlink>
      <a:folHlink>
        <a:srgbClr val="954F72"/>
      </a:folHlink>
    </a:clrScheme>
    <a:fontScheme name="Segoe UI">
      <a:majorFont>
        <a:latin typeface="Segoe UI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52</TotalTime>
  <Words>957</Words>
  <Application>Microsoft Office PowerPoint</Application>
  <PresentationFormat>On-screen Show (4:3)</PresentationFormat>
  <Paragraphs>101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4" baseType="lpstr">
      <vt:lpstr>Arial</vt:lpstr>
      <vt:lpstr>Calibri</vt:lpstr>
      <vt:lpstr>Montserrat-Bold</vt:lpstr>
      <vt:lpstr>Segoe UI</vt:lpstr>
      <vt:lpstr>Verdana</vt:lpstr>
      <vt:lpstr>Wingdings</vt:lpstr>
      <vt:lpstr>Office</vt:lpstr>
      <vt:lpstr>PowerPoint Presentation</vt:lpstr>
      <vt:lpstr>PowerPoint Presentation</vt:lpstr>
      <vt:lpstr>Projekat Transdanube.Pearls</vt:lpstr>
      <vt:lpstr>Projekat Transdanube.Pearls</vt:lpstr>
      <vt:lpstr>Ciljevi mreže destinacija</vt:lpstr>
      <vt:lpstr>Travel the Danube in 21 days!</vt:lpstr>
      <vt:lpstr>Održiva mobilnost</vt:lpstr>
      <vt:lpstr>Održiva mobilnost</vt:lpstr>
      <vt:lpstr>Održiva mobilnost</vt:lpstr>
      <vt:lpstr>Informacije o održivoj mobilnosti</vt:lpstr>
      <vt:lpstr>Informacije o održivoj mobilnosti</vt:lpstr>
      <vt:lpstr>„Info tačke za mobilnost“ </vt:lpstr>
      <vt:lpstr>Glavne aktivnosti projekta u Srbiji </vt:lpstr>
      <vt:lpstr>Glavne aktivnosti projekta u Srbiji </vt:lpstr>
      <vt:lpstr>Glavne aktivnosti projekta u Srbiji </vt:lpstr>
      <vt:lpstr>Glavne aktivnosti projekta u Srbiji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Kathinka Leyhr</dc:creator>
  <cp:lastModifiedBy>Anita Lazarevic</cp:lastModifiedBy>
  <cp:revision>138</cp:revision>
  <dcterms:created xsi:type="dcterms:W3CDTF">2017-01-31T08:41:52Z</dcterms:created>
  <dcterms:modified xsi:type="dcterms:W3CDTF">2017-07-11T07:09:46Z</dcterms:modified>
</cp:coreProperties>
</file>